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12192000"/>
  <p:notesSz cx="6858000" cy="9144000"/>
  <p:embeddedFontLst>
    <p:embeddedFont>
      <p:font typeface="Noto Sans TC"/>
      <p:regular r:id="rId34"/>
      <p:bold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i7qWl687aCIfVUqZGimXZ4pChL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NotoSansTC-bold.fntdata"/><Relationship Id="rId12" Type="http://schemas.openxmlformats.org/officeDocument/2006/relationships/slide" Target="slides/slide7.xml"/><Relationship Id="rId34" Type="http://schemas.openxmlformats.org/officeDocument/2006/relationships/font" Target="fonts/NotoSansTC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09f583d9de_0_2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409f583d9de_0_2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09f583d9de_0_2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409f583d9de_0_2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409f583d9de_0_26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09f583d9de_0_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409f583d9de_0_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409f583d9de_0_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409f583d9de_0_1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g409f583d9de_0_1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409f583d9de_0_1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b8140da24_1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3fb8140da24_1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fb8140da24_1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b8140da24_1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g3fb8140da24_1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g3fb8140da24_1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8140da24_1_2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g3fb8140da24_1_2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g3fb8140da24_1_2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b8140da24_1_2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3fb8140da24_1_2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3fb8140da24_1_2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fb8140da24_1_2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g3fb8140da24_1_2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g3fb8140da24_1_2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b8140da24_1_1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g3fb8140da24_1_1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g3fb8140da24_1_1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fb8140da24_1_2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g3fb8140da24_1_2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3fb8140da24_1_2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b8140da24_1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g3fb8140da24_1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g3fb8140da24_1_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fb8140da24_1_2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g3fb8140da24_1_2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g3fb8140da24_1_2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fb8140da24_1_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g3fb8140da24_1_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g3fb8140da24_1_7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fb8140da24_1_1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g3fb8140da24_1_1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fb8140da24_1_1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fb8140da24_1_1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g3fb8140da24_1_1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g3fb8140da24_1_18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b8140da24_1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g3fb8140da24_1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3fb8140da24_1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b8140da24_1_1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g3fb8140da24_1_1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g3fb8140da24_1_17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fb8140da24_1_1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g3fb8140da24_1_1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3fb8140da24_1_1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fb8140da24_1_1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g3fb8140da24_1_1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g3fb8140da24_1_1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fb8140da24_1_2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g3fb8140da24_1_2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g3fb8140da24_1_2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409f583d9de_0_2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409f583d9de_0_2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6000"/>
              <a:buFont typeface="Calibri"/>
              <a:buNone/>
              <a:defRPr sz="6000">
                <a:solidFill>
                  <a:srgbClr val="2F549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534389" y="135104"/>
            <a:ext cx="112221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4800"/>
              <a:buFont typeface="Calibri"/>
              <a:buNone/>
              <a:defRPr b="1" sz="48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" type="body"/>
          </p:nvPr>
        </p:nvSpPr>
        <p:spPr>
          <a:xfrm>
            <a:off x="534389" y="1615044"/>
            <a:ext cx="11222181" cy="4738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0" type="dt"/>
          </p:nvPr>
        </p:nvSpPr>
        <p:spPr>
          <a:xfrm>
            <a:off x="74267" y="6460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1" type="ftr"/>
          </p:nvPr>
        </p:nvSpPr>
        <p:spPr>
          <a:xfrm>
            <a:off x="4038600" y="6472098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2" type="sldNum"/>
          </p:nvPr>
        </p:nvSpPr>
        <p:spPr>
          <a:xfrm>
            <a:off x="11159797" y="6562244"/>
            <a:ext cx="960699" cy="2396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9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0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2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3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aster 1">
  <p:cSld name="Slide master 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4400"/>
              <a:buFont typeface="Calibri"/>
              <a:buNone/>
              <a:defRPr b="1" i="0" sz="4400" u="none" cap="none" strike="noStrik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1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2" type="sldNum"/>
          </p:nvPr>
        </p:nvSpPr>
        <p:spPr>
          <a:xfrm>
            <a:off x="11150931" y="6481000"/>
            <a:ext cx="1005444" cy="3444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3.png"/><Relationship Id="rId13" Type="http://schemas.openxmlformats.org/officeDocument/2006/relationships/image" Target="../media/image7.jpg"/><Relationship Id="rId1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9" Type="http://schemas.openxmlformats.org/officeDocument/2006/relationships/image" Target="../media/image1.png"/><Relationship Id="rId15" Type="http://schemas.openxmlformats.org/officeDocument/2006/relationships/image" Target="../media/image10.jpg"/><Relationship Id="rId1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8.png"/><Relationship Id="rId8" Type="http://schemas.openxmlformats.org/officeDocument/2006/relationships/image" Target="../media/image2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pp.notion.com/p/NAPAI-SIGAgent-4_MCP-LLM-MCP-364e05e67dac80e3be0ffaa1afdf089c?source=copy_link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pp.notion.com/p/NAPAI-SIGAgent-4_MCP-LLM-MCP-364e05e67dac80e3be0ffaa1afdf089c?source=copy_link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pp.notion.com/p/NAPAI-SIGAgent-4_MCP-LLM-MCP-364e05e67dac80e3be0ffaa1afdf089c?source=copy_link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pp.notion.com/p/NAPAI-SIGAgent-4_MCP-LLM-MCP-364e05e67dac80e3be0ffaa1afdf089c?source=copy_link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pp.notion.com/p/NAPAI-SIGAgent-4_MCP-LLM-MCP-364e05e67dac80e3be0ffaa1afdf089c?source=copy_link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pp.notion.com/p/NAPAI-SIGAgent-4_MCP-LLM-MCP-364e05e67dac80e3be0ffaa1afdf089c?source=copy_link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pp.notion.com/p/NAPAI-SIGAgent-4_MCP-LLM-MCP-364e05e67dac80e3be0ffaa1afdf089c?source=copy_link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ia.ntpu.ai/" TargetMode="External"/><Relationship Id="rId8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s://ai4x.mcp.ntpu.ai/" TargetMode="External"/><Relationship Id="rId8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6.png"/><Relationship Id="rId8" Type="http://schemas.openxmlformats.org/officeDocument/2006/relationships/hyperlink" Target="https://ai4x.mcp.ntpu.ai/playground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9" Type="http://schemas.openxmlformats.org/officeDocument/2006/relationships/hyperlink" Target="https://drive.google.com/file/d/15iaLqbax6O3N4xeKT4866_CZ1TpzMsPh/view?resourcekey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hyperlink" Target="http://drive.google.com/file/d/15iaLqbax6O3N4xeKT4866_CZ1TpzMsPh/view" TargetMode="External"/><Relationship Id="rId8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13.png"/><Relationship Id="rId13" Type="http://schemas.openxmlformats.org/officeDocument/2006/relationships/image" Target="../media/image7.jpg"/><Relationship Id="rId1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jpg"/><Relationship Id="rId4" Type="http://schemas.openxmlformats.org/officeDocument/2006/relationships/image" Target="../media/image6.png"/><Relationship Id="rId9" Type="http://schemas.openxmlformats.org/officeDocument/2006/relationships/image" Target="../media/image1.png"/><Relationship Id="rId15" Type="http://schemas.openxmlformats.org/officeDocument/2006/relationships/image" Target="../media/image10.jpg"/><Relationship Id="rId1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8.png"/><Relationship Id="rId8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09f583d9de_0_237"/>
          <p:cNvSpPr txBox="1"/>
          <p:nvPr>
            <p:ph type="ctrTitle"/>
          </p:nvPr>
        </p:nvSpPr>
        <p:spPr>
          <a:xfrm>
            <a:off x="259921" y="444858"/>
            <a:ext cx="11672100" cy="213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8135"/>
              </a:buClr>
              <a:buSzPts val="5400"/>
              <a:buFont typeface="Noto Sans TC"/>
              <a:buNone/>
            </a:pPr>
            <a:r>
              <a:rPr lang="en-US" sz="5400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  <a:t>NAPAI Agentic AI</a:t>
            </a:r>
            <a:br>
              <a:rPr lang="en-US" sz="5400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</a:br>
            <a:r>
              <a:rPr lang="en-US" sz="5400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  <a:t>增能工作坊</a:t>
            </a:r>
            <a:br>
              <a:rPr lang="en-US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</a:br>
            <a:r>
              <a:rPr lang="en-US" sz="2000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  <a:t>(NAPAI Agentic AI Workshop)</a:t>
            </a:r>
            <a:endParaRPr/>
          </a:p>
        </p:txBody>
      </p:sp>
      <p:sp>
        <p:nvSpPr>
          <p:cNvPr id="92" name="Google Shape;92;g409f583d9de_0_237"/>
          <p:cNvSpPr txBox="1"/>
          <p:nvPr>
            <p:ph idx="12" type="sldNum"/>
          </p:nvPr>
        </p:nvSpPr>
        <p:spPr>
          <a:xfrm>
            <a:off x="9448800" y="64928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g409f583d9de_0_2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409f583d9de_0_2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409f583d9de_0_2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409f583d9de_0_237"/>
          <p:cNvSpPr txBox="1"/>
          <p:nvPr/>
        </p:nvSpPr>
        <p:spPr>
          <a:xfrm>
            <a:off x="2428875" y="130400"/>
            <a:ext cx="724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前瞻AI人培-智慧代理及實體AI課程推動計畫</a:t>
            </a:r>
            <a:endParaRPr/>
          </a:p>
        </p:txBody>
      </p:sp>
      <p:pic>
        <p:nvPicPr>
          <p:cNvPr id="97" name="Google Shape;97;g409f583d9de_0_2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409f583d9de_0_2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2014" y="59101"/>
            <a:ext cx="1979999" cy="7775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g409f583d9de_0_237"/>
          <p:cNvGrpSpPr/>
          <p:nvPr/>
        </p:nvGrpSpPr>
        <p:grpSpPr>
          <a:xfrm>
            <a:off x="596481" y="6147509"/>
            <a:ext cx="2871331" cy="637271"/>
            <a:chOff x="1205130" y="5494585"/>
            <a:chExt cx="2871331" cy="637271"/>
          </a:xfrm>
        </p:grpSpPr>
        <p:sp>
          <p:nvSpPr>
            <p:cNvPr id="100" name="Google Shape;100;g409f583d9de_0_237"/>
            <p:cNvSpPr txBox="1"/>
            <p:nvPr/>
          </p:nvSpPr>
          <p:spPr>
            <a:xfrm>
              <a:off x="1205130" y="5624462"/>
              <a:ext cx="1248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chemeClr val="dk1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主辦單位</a:t>
              </a:r>
              <a:endParaRPr/>
            </a:p>
          </p:txBody>
        </p:sp>
        <p:pic>
          <p:nvPicPr>
            <p:cNvPr id="101" name="Google Shape;101;g409f583d9de_0_23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53759" y="5494585"/>
              <a:ext cx="1622702" cy="6372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" name="Google Shape;102;g409f583d9de_0_237"/>
          <p:cNvSpPr txBox="1"/>
          <p:nvPr/>
        </p:nvSpPr>
        <p:spPr>
          <a:xfrm>
            <a:off x="3741695" y="6277386"/>
            <a:ext cx="112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承辦單位</a:t>
            </a:r>
            <a:endParaRPr/>
          </a:p>
        </p:txBody>
      </p:sp>
      <p:pic>
        <p:nvPicPr>
          <p:cNvPr id="103" name="Google Shape;103;g409f583d9de_0_2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38247" y="6223254"/>
            <a:ext cx="2096946" cy="47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409f583d9de_0_2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935192" y="6174607"/>
            <a:ext cx="2096944" cy="477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409f583d9de_0_237"/>
          <p:cNvSpPr txBox="1"/>
          <p:nvPr/>
        </p:nvSpPr>
        <p:spPr>
          <a:xfrm>
            <a:off x="521699" y="2559887"/>
            <a:ext cx="11148600" cy="35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18288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2200" u="non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計畫主持人：　　　  張嘉惠 教授 , 國立中央大學資訊工程學系</a:t>
            </a:r>
            <a:endParaRPr/>
          </a:p>
          <a:p>
            <a:pPr indent="0" lvl="0" marL="1828800" marR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2200" u="non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協同主持人：　　　  戴敏育 教授 , 國立臺北大學資訊管理研究所</a:t>
            </a:r>
            <a:endParaRPr/>
          </a:p>
          <a:p>
            <a:pPr indent="0" lvl="0" marL="1828800" marR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2200" u="non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　　　　　　　　　  胡敏君 教授 , 國立清華大學資訊工程學系</a:t>
            </a:r>
            <a:endParaRPr/>
          </a:p>
          <a:p>
            <a:pPr indent="0" lvl="0" marL="1828800" marR="0" rtl="0" algn="l">
              <a:lnSpc>
                <a:spcPct val="200000"/>
              </a:lnSpc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2200" u="non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計畫助理：　　　       盧信廷　　　　　黃旗笙</a:t>
            </a:r>
            <a:endParaRPr b="1" sz="2200" u="none">
              <a:solidFill>
                <a:schemeClr val="dk1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106" name="Google Shape;106;g409f583d9de_0_2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216945" y="3503621"/>
            <a:ext cx="729000" cy="729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7" name="Google Shape;107;g409f583d9de_0_2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216945" y="5335679"/>
            <a:ext cx="729000" cy="729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8" name="Google Shape;108;g409f583d9de_0_237"/>
          <p:cNvPicPr preferRelativeResize="0"/>
          <p:nvPr/>
        </p:nvPicPr>
        <p:blipFill rotWithShape="1">
          <a:blip r:embed="rId12">
            <a:alphaModFix/>
          </a:blip>
          <a:srcRect b="24998" l="0" r="0" t="0"/>
          <a:stretch/>
        </p:blipFill>
        <p:spPr>
          <a:xfrm>
            <a:off x="6525169" y="5335679"/>
            <a:ext cx="729000" cy="729000"/>
          </a:xfrm>
          <a:prstGeom prst="ellipse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09" name="Google Shape;109;g409f583d9de_0_23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16945" y="4393338"/>
            <a:ext cx="729000" cy="729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0" name="Google Shape;110;g409f583d9de_0_23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216945" y="2613905"/>
            <a:ext cx="729000" cy="729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1" name="Google Shape;111;g409f583d9de_0_23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042979" y="6174607"/>
            <a:ext cx="2399366" cy="459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>
            <p:ph type="title"/>
          </p:nvPr>
        </p:nvSpPr>
        <p:spPr>
          <a:xfrm>
            <a:off x="534389" y="56102"/>
            <a:ext cx="11222181" cy="1148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8135"/>
              </a:buClr>
              <a:buSzPts val="6600"/>
              <a:buFont typeface="Calibri"/>
              <a:buNone/>
            </a:pPr>
            <a:r>
              <a:rPr lang="en-US" sz="6600">
                <a:solidFill>
                  <a:srgbClr val="538135"/>
                </a:solidFill>
              </a:rPr>
              <a:t>Outline</a:t>
            </a:r>
            <a:endParaRPr/>
          </a:p>
        </p:txBody>
      </p:sp>
      <p:sp>
        <p:nvSpPr>
          <p:cNvPr id="117" name="Google Shape;117;p2"/>
          <p:cNvSpPr txBox="1"/>
          <p:nvPr>
            <p:ph idx="12" type="sldNum"/>
          </p:nvPr>
        </p:nvSpPr>
        <p:spPr>
          <a:xfrm>
            <a:off x="11159797" y="6562244"/>
            <a:ext cx="960699" cy="2396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"/>
          <p:cNvSpPr txBox="1"/>
          <p:nvPr>
            <p:ph idx="1" type="body"/>
          </p:nvPr>
        </p:nvSpPr>
        <p:spPr>
          <a:xfrm>
            <a:off x="534389" y="1390359"/>
            <a:ext cx="11424249" cy="533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42950" lvl="0" marL="7429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8135"/>
              </a:buClr>
              <a:buSzPts val="4000"/>
              <a:buAutoNum type="arabicPeriod"/>
            </a:pPr>
            <a:r>
              <a:rPr lang="en-US" sz="4000">
                <a:solidFill>
                  <a:srgbClr val="538135"/>
                </a:solidFill>
              </a:rPr>
              <a:t>About MCP</a:t>
            </a:r>
            <a:endParaRPr sz="4000">
              <a:solidFill>
                <a:srgbClr val="538135"/>
              </a:solidFill>
            </a:endParaRPr>
          </a:p>
          <a:p>
            <a:pPr indent="-742950" lvl="0" marL="7429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8135"/>
              </a:buClr>
              <a:buSzPts val="4000"/>
              <a:buAutoNum type="arabicPeriod"/>
            </a:pPr>
            <a:r>
              <a:rPr lang="en-US" sz="4000">
                <a:solidFill>
                  <a:srgbClr val="538135"/>
                </a:solidFill>
              </a:rPr>
              <a:t>NTPU AI Assistant</a:t>
            </a:r>
            <a:endParaRPr sz="4000">
              <a:solidFill>
                <a:srgbClr val="538135"/>
              </a:solidFill>
            </a:endParaRPr>
          </a:p>
          <a:p>
            <a:pPr indent="-742950" lvl="0" marL="7429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8135"/>
              </a:buClr>
              <a:buSzPts val="4000"/>
              <a:buAutoNum type="arabicPeriod"/>
            </a:pPr>
            <a:r>
              <a:rPr lang="en-US" sz="4000">
                <a:solidFill>
                  <a:srgbClr val="538135"/>
                </a:solidFill>
              </a:rPr>
              <a:t>NTPU AI4X</a:t>
            </a:r>
            <a:endParaRPr sz="4000">
              <a:solidFill>
                <a:srgbClr val="538135"/>
              </a:solidFill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409f583d9de_0_262"/>
          <p:cNvSpPr txBox="1"/>
          <p:nvPr/>
        </p:nvSpPr>
        <p:spPr>
          <a:xfrm>
            <a:off x="11159797" y="6562244"/>
            <a:ext cx="960600" cy="2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g409f583d9de_0_2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381377" cy="6257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/>
          <p:nvPr/>
        </p:nvSpPr>
        <p:spPr>
          <a:xfrm>
            <a:off x="457200" y="457200"/>
            <a:ext cx="11277295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400"/>
              <a:buFont typeface="Noto Sans TC"/>
              <a:buNone/>
            </a:pPr>
            <a:r>
              <a:rPr b="1" lang="en-US" sz="44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LLM的限制</a:t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457200" y="1163193"/>
            <a:ext cx="11277295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The Restriction of LLM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457200" y="1517904"/>
            <a:ext cx="11277295" cy="23774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" name="Google Shape;13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/>
          <p:nvPr/>
        </p:nvSpPr>
        <p:spPr>
          <a:xfrm>
            <a:off x="457200" y="182880"/>
            <a:ext cx="11277295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1800"/>
              <a:buFont typeface="Noto Sans TC"/>
              <a:buNone/>
            </a:pPr>
            <a:r>
              <a:rPr b="1" i="0" lang="en-US" sz="18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1｜</a:t>
            </a:r>
            <a:r>
              <a:rPr b="1" lang="en-US" sz="18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About MCP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457200" y="1585494"/>
            <a:ext cx="11277295" cy="3367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i="0" lang="en-US" sz="32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LLM遇到的限制</a:t>
            </a:r>
            <a:endParaRPr i="0" sz="3200" u="none" cap="none" strike="noStrike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Arial"/>
              <a:buChar char="•"/>
            </a:pPr>
            <a:r>
              <a:rPr i="0" lang="en-US" sz="28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知識停在訓練時間點：無法取得今日天氣、股價、最新消息</a:t>
            </a:r>
            <a:endParaRPr i="0" sz="2800" u="none" cap="none" strike="noStrike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沒有私有資料：不知道你的課表、圖書館藏書</a:t>
            </a:r>
            <a:endParaRPr sz="2800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Arial"/>
              <a:buChar char="•"/>
            </a:pPr>
            <a:r>
              <a:rPr i="0" lang="en-US" sz="28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無法採取行動：無法查詢、借書</a:t>
            </a:r>
            <a:endParaRPr i="0" sz="2800" u="none" cap="none" strike="noStrike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會幻覺：所有Generative AI通病</a:t>
            </a:r>
            <a:endParaRPr i="0" sz="2800" u="none" cap="none" strike="noStrike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外部工具要客製化：Claude, ChatGPT的API格式不一樣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2742009" y="5680301"/>
            <a:ext cx="67079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N個LLM X M個工具 = N X M種整合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2972400" y="6537950"/>
            <a:ext cx="62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7"/>
              </a:rPr>
              <a:t>NAPAI SIGAgent#4_MCP 入門工作坊 — 從 LLM 局限到自製 MCP 工具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/>
          <p:nvPr/>
        </p:nvSpPr>
        <p:spPr>
          <a:xfrm>
            <a:off x="457200" y="182880"/>
            <a:ext cx="11277295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1800"/>
              <a:buFont typeface="Noto Sans TC"/>
              <a:buNone/>
            </a:pPr>
            <a:r>
              <a:rPr b="1" i="0" lang="en-US" sz="18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1｜</a:t>
            </a:r>
            <a:r>
              <a:rPr b="1" lang="en-US" sz="18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About MCP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457200" y="457200"/>
            <a:ext cx="11277295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i="0" lang="en-US" sz="4800" u="none" cap="none" strike="noStrike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怎麼突破限制?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457200" y="1215584"/>
            <a:ext cx="11277295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How to break the Restriction?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457200" y="1517904"/>
            <a:ext cx="11277295" cy="23774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5"/>
          <p:cNvSpPr txBox="1"/>
          <p:nvPr/>
        </p:nvSpPr>
        <p:spPr>
          <a:xfrm>
            <a:off x="11159797" y="6562244"/>
            <a:ext cx="960699" cy="239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0" name="Google Shape;160;p5"/>
          <p:cNvGrpSpPr/>
          <p:nvPr/>
        </p:nvGrpSpPr>
        <p:grpSpPr>
          <a:xfrm>
            <a:off x="4446714" y="1753564"/>
            <a:ext cx="3298878" cy="3560001"/>
            <a:chOff x="7265194" y="1655947"/>
            <a:chExt cx="4667422" cy="4800600"/>
          </a:xfrm>
        </p:grpSpPr>
        <p:sp>
          <p:nvSpPr>
            <p:cNvPr id="161" name="Google Shape;161;p5"/>
            <p:cNvSpPr/>
            <p:nvPr/>
          </p:nvSpPr>
          <p:spPr>
            <a:xfrm>
              <a:off x="7265194" y="1655947"/>
              <a:ext cx="4667422" cy="4800600"/>
            </a:xfrm>
            <a:prstGeom prst="roundRect">
              <a:avLst>
                <a:gd fmla="val 1905" name="adj"/>
              </a:avLst>
            </a:prstGeom>
            <a:solidFill>
              <a:srgbClr val="E4F5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7522640" y="1930267"/>
              <a:ext cx="4044216" cy="4251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23B5D"/>
                </a:buClr>
                <a:buSzPts val="3600"/>
                <a:buFont typeface="Noto Sans TC"/>
                <a:buNone/>
              </a:pPr>
              <a:r>
                <a:rPr b="1" i="0" lang="en-US" sz="3600" u="none" cap="none" strike="noStrike">
                  <a:solidFill>
                    <a:srgbClr val="123B5D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Tool Use</a:t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28000"/>
                </a:lnSpc>
                <a:spcBef>
                  <a:spcPts val="200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LLM自己決定要</a:t>
              </a:r>
              <a:endParaRPr sz="2400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endParaRPr>
            </a:p>
            <a:p>
              <a:pPr indent="0" lvl="0" marL="0" marR="0" rtl="0" algn="ctr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呼叫哪個API</a:t>
              </a:r>
              <a:endParaRPr/>
            </a:p>
          </p:txBody>
        </p:sp>
      </p:grpSp>
      <p:grpSp>
        <p:nvGrpSpPr>
          <p:cNvPr id="163" name="Google Shape;163;p5"/>
          <p:cNvGrpSpPr/>
          <p:nvPr/>
        </p:nvGrpSpPr>
        <p:grpSpPr>
          <a:xfrm>
            <a:off x="499482" y="1753564"/>
            <a:ext cx="3298878" cy="3560001"/>
            <a:chOff x="7265194" y="1655947"/>
            <a:chExt cx="4667422" cy="4800600"/>
          </a:xfrm>
        </p:grpSpPr>
        <p:sp>
          <p:nvSpPr>
            <p:cNvPr id="164" name="Google Shape;164;p5"/>
            <p:cNvSpPr/>
            <p:nvPr/>
          </p:nvSpPr>
          <p:spPr>
            <a:xfrm>
              <a:off x="7265194" y="1655947"/>
              <a:ext cx="4667422" cy="4800600"/>
            </a:xfrm>
            <a:prstGeom prst="roundRect">
              <a:avLst>
                <a:gd fmla="val 1905" name="adj"/>
              </a:avLst>
            </a:prstGeom>
            <a:solidFill>
              <a:srgbClr val="E4F5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7522640" y="1930267"/>
              <a:ext cx="4044216" cy="4251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23B5D"/>
                </a:buClr>
                <a:buSzPts val="3600"/>
                <a:buFont typeface="Noto Sans TC"/>
                <a:buNone/>
              </a:pPr>
              <a:r>
                <a:rPr b="1" i="0" lang="en-US" sz="3600" u="none" cap="none" strike="noStrike">
                  <a:solidFill>
                    <a:srgbClr val="123B5D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RAG</a:t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28000"/>
                </a:lnSpc>
                <a:spcBef>
                  <a:spcPts val="2000"/>
                </a:spcBef>
                <a:spcAft>
                  <a:spcPts val="0"/>
                </a:spcAft>
                <a:buClr>
                  <a:srgbClr val="5B6573"/>
                </a:buClr>
                <a:buSzPts val="2400"/>
                <a:buFont typeface="Noto Sans TC"/>
                <a:buNone/>
              </a:pPr>
              <a:r>
                <a:rPr lang="en-US" sz="24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降低幻覺</a:t>
              </a:r>
              <a:endParaRPr sz="2400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endParaRPr>
            </a:p>
            <a:p>
              <a:pPr indent="0" lvl="0" marL="0" marR="0" rtl="0" algn="ctr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6573"/>
                </a:buClr>
                <a:buSzPts val="2400"/>
                <a:buFont typeface="Noto Sans TC"/>
                <a:buNone/>
              </a:pPr>
              <a:r>
                <a:rPr lang="en-US" sz="24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有私有資料</a:t>
              </a:r>
              <a:endParaRPr sz="2400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endParaRPr>
            </a:p>
          </p:txBody>
        </p:sp>
      </p:grpSp>
      <p:grpSp>
        <p:nvGrpSpPr>
          <p:cNvPr id="166" name="Google Shape;166;p5"/>
          <p:cNvGrpSpPr/>
          <p:nvPr/>
        </p:nvGrpSpPr>
        <p:grpSpPr>
          <a:xfrm>
            <a:off x="8393946" y="1753564"/>
            <a:ext cx="3298878" cy="3560001"/>
            <a:chOff x="7265194" y="1655947"/>
            <a:chExt cx="4667422" cy="4800600"/>
          </a:xfrm>
        </p:grpSpPr>
        <p:sp>
          <p:nvSpPr>
            <p:cNvPr id="167" name="Google Shape;167;p5"/>
            <p:cNvSpPr/>
            <p:nvPr/>
          </p:nvSpPr>
          <p:spPr>
            <a:xfrm>
              <a:off x="7265194" y="1655947"/>
              <a:ext cx="4667422" cy="4800600"/>
            </a:xfrm>
            <a:prstGeom prst="roundRect">
              <a:avLst>
                <a:gd fmla="val 1905" name="adj"/>
              </a:avLst>
            </a:prstGeom>
            <a:solidFill>
              <a:srgbClr val="E4F5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7522640" y="1930267"/>
              <a:ext cx="4044216" cy="42519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23B5D"/>
                </a:buClr>
                <a:buSzPts val="3600"/>
                <a:buFont typeface="Noto Sans TC"/>
                <a:buNone/>
              </a:pPr>
              <a:r>
                <a:rPr b="1" i="0" lang="en-US" sz="3600" u="none" cap="none" strike="noStrike">
                  <a:solidFill>
                    <a:srgbClr val="123B5D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MCP</a:t>
              </a:r>
              <a:endPara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28000"/>
                </a:lnSpc>
                <a:spcBef>
                  <a:spcPts val="2000"/>
                </a:spcBef>
                <a:spcAft>
                  <a:spcPts val="0"/>
                </a:spcAft>
                <a:buClr>
                  <a:srgbClr val="5B6573"/>
                </a:buClr>
                <a:buSzPts val="2400"/>
                <a:buFont typeface="Noto Sans TC"/>
                <a:buNone/>
              </a:pPr>
              <a:r>
                <a:rPr lang="en-US" sz="24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統一協定解耦</a:t>
              </a:r>
              <a:endParaRPr sz="2400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endParaRPr>
            </a:p>
          </p:txBody>
        </p:sp>
      </p:grpSp>
      <p:sp>
        <p:nvSpPr>
          <p:cNvPr id="169" name="Google Shape;169;p5"/>
          <p:cNvSpPr/>
          <p:nvPr/>
        </p:nvSpPr>
        <p:spPr>
          <a:xfrm>
            <a:off x="1478466" y="5691239"/>
            <a:ext cx="9235068" cy="709561"/>
          </a:xfrm>
          <a:prstGeom prst="roundRect">
            <a:avLst>
              <a:gd fmla="val 1905" name="adj"/>
            </a:avLst>
          </a:prstGeom>
          <a:solidFill>
            <a:srgbClr val="E4F5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5"/>
          <p:cNvSpPr/>
          <p:nvPr/>
        </p:nvSpPr>
        <p:spPr>
          <a:xfrm>
            <a:off x="1478466" y="5828940"/>
            <a:ext cx="9235068" cy="434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123B5D"/>
              </a:buClr>
              <a:buSzPts val="2400"/>
              <a:buFont typeface="Noto Sans TC"/>
              <a:buNone/>
            </a:pPr>
            <a:r>
              <a:rPr b="1" i="0" lang="en-US" sz="2400" u="none" cap="none" strike="noStrike">
                <a:solidFill>
                  <a:srgbClr val="123B5D"/>
                </a:solidFill>
                <a:latin typeface="Noto Sans TC"/>
                <a:ea typeface="Noto Sans TC"/>
                <a:cs typeface="Noto Sans TC"/>
                <a:sym typeface="Noto Sans TC"/>
              </a:rPr>
              <a:t>*三者不互斥</a:t>
            </a:r>
            <a:r>
              <a:rPr b="1" lang="en-US" sz="2400">
                <a:solidFill>
                  <a:srgbClr val="123B5D"/>
                </a:solidFill>
                <a:latin typeface="Noto Sans TC"/>
                <a:ea typeface="Noto Sans TC"/>
                <a:cs typeface="Noto Sans TC"/>
                <a:sym typeface="Noto Sans TC"/>
              </a:rPr>
              <a:t>：MCP Server內部可以有RAG + Tool Use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1" name="Google Shape;171;p5"/>
          <p:cNvGrpSpPr/>
          <p:nvPr/>
        </p:nvGrpSpPr>
        <p:grpSpPr>
          <a:xfrm>
            <a:off x="821555" y="4601487"/>
            <a:ext cx="2654732" cy="598932"/>
            <a:chOff x="821555" y="4601487"/>
            <a:chExt cx="2654732" cy="598932"/>
          </a:xfrm>
        </p:grpSpPr>
        <p:sp>
          <p:nvSpPr>
            <p:cNvPr id="172" name="Google Shape;172;p5"/>
            <p:cNvSpPr/>
            <p:nvPr/>
          </p:nvSpPr>
          <p:spPr>
            <a:xfrm>
              <a:off x="821555" y="4616651"/>
              <a:ext cx="2654732" cy="562337"/>
            </a:xfrm>
            <a:prstGeom prst="roundRect">
              <a:avLst>
                <a:gd fmla="val 3600" name="adj"/>
              </a:avLst>
            </a:prstGeom>
            <a:solidFill>
              <a:srgbClr val="FBEAEA"/>
            </a:solidFill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874717" y="4601487"/>
              <a:ext cx="2471852" cy="598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261E"/>
                </a:buClr>
                <a:buSzPts val="2400"/>
                <a:buFont typeface="Noto Sans TC"/>
                <a:buNone/>
              </a:pPr>
              <a:r>
                <a:rPr b="1" i="0" lang="en-US" sz="2400" u="none" cap="none" strike="noStrike">
                  <a:solidFill>
                    <a:srgbClr val="B3261E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無法執行</a:t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5"/>
          <p:cNvGrpSpPr/>
          <p:nvPr/>
        </p:nvGrpSpPr>
        <p:grpSpPr>
          <a:xfrm>
            <a:off x="4768481" y="4601487"/>
            <a:ext cx="2654732" cy="598932"/>
            <a:chOff x="821555" y="4601487"/>
            <a:chExt cx="2654732" cy="598932"/>
          </a:xfrm>
        </p:grpSpPr>
        <p:sp>
          <p:nvSpPr>
            <p:cNvPr id="175" name="Google Shape;175;p5"/>
            <p:cNvSpPr/>
            <p:nvPr/>
          </p:nvSpPr>
          <p:spPr>
            <a:xfrm>
              <a:off x="821555" y="4616651"/>
              <a:ext cx="2654732" cy="562337"/>
            </a:xfrm>
            <a:prstGeom prst="roundRect">
              <a:avLst>
                <a:gd fmla="val 3600" name="adj"/>
              </a:avLst>
            </a:prstGeom>
            <a:solidFill>
              <a:srgbClr val="FBEAEA"/>
            </a:solidFill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874717" y="4601487"/>
              <a:ext cx="2471852" cy="5989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3261E"/>
                </a:buClr>
                <a:buSzPts val="2400"/>
                <a:buFont typeface="Noto Sans TC"/>
                <a:buNone/>
              </a:pPr>
              <a:r>
                <a:rPr b="1" lang="en-US" sz="2400">
                  <a:solidFill>
                    <a:srgbClr val="B3261E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N X M 個 API</a:t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7" name="Google Shape;177;p5"/>
          <p:cNvSpPr txBox="1"/>
          <p:nvPr/>
        </p:nvSpPr>
        <p:spPr>
          <a:xfrm>
            <a:off x="2972400" y="6537950"/>
            <a:ext cx="62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7"/>
              </a:rPr>
              <a:t>NAPAI SIGAgent#4_MCP 入門工作坊 — 從 LLM 局限到自製 MCP 工具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/>
          <p:nvPr/>
        </p:nvSpPr>
        <p:spPr>
          <a:xfrm>
            <a:off x="457200" y="457200"/>
            <a:ext cx="11277295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400"/>
              <a:buFont typeface="Noto Sans TC"/>
              <a:buNone/>
            </a:pPr>
            <a:r>
              <a:rPr b="1" lang="en-US" sz="44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MCP Server架構</a:t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457200" y="1163193"/>
            <a:ext cx="11277295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b="0" i="1" lang="en-US" sz="20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The </a:t>
            </a: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Infrastructure of MCP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457200" y="1517904"/>
            <a:ext cx="11277295" cy="23774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"/>
          <p:cNvSpPr/>
          <p:nvPr/>
        </p:nvSpPr>
        <p:spPr>
          <a:xfrm>
            <a:off x="457200" y="1737360"/>
            <a:ext cx="11277295" cy="1145286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"/>
          <p:cNvSpPr/>
          <p:nvPr/>
        </p:nvSpPr>
        <p:spPr>
          <a:xfrm>
            <a:off x="694944" y="1953387"/>
            <a:ext cx="713232" cy="71323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"/>
          <p:cNvSpPr/>
          <p:nvPr/>
        </p:nvSpPr>
        <p:spPr>
          <a:xfrm>
            <a:off x="694944" y="1953387"/>
            <a:ext cx="713232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400"/>
              <a:buFont typeface="Noto Sans TC"/>
              <a:buNone/>
            </a:pPr>
            <a:r>
              <a:rPr b="1" lang="en-US" sz="24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1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1664208" y="1737360"/>
            <a:ext cx="9795967" cy="1145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Noto Sans TC"/>
              <a:buNone/>
            </a:pPr>
            <a:r>
              <a:rPr b="1" i="0" lang="en-US" sz="28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使用者介面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Host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  <a:buClr>
                <a:srgbClr val="5B6573"/>
              </a:buClr>
              <a:buSzPts val="2400"/>
              <a:buFont typeface="Noto Sans TC"/>
              <a:buNone/>
            </a:pPr>
            <a:r>
              <a:rPr b="0" i="0" lang="en-US" sz="2400" u="none" cap="none" strike="noStrike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rPr>
              <a:t>Claude Desktop, 自建的web app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457200" y="2955798"/>
            <a:ext cx="11277295" cy="1145286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6"/>
          <p:cNvSpPr/>
          <p:nvPr/>
        </p:nvSpPr>
        <p:spPr>
          <a:xfrm>
            <a:off x="694944" y="3171825"/>
            <a:ext cx="713232" cy="71323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6"/>
          <p:cNvSpPr/>
          <p:nvPr/>
        </p:nvSpPr>
        <p:spPr>
          <a:xfrm>
            <a:off x="694944" y="3171825"/>
            <a:ext cx="713232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400"/>
              <a:buFont typeface="Noto Sans TC"/>
              <a:buNone/>
            </a:pPr>
            <a:r>
              <a:rPr b="1" lang="en-US" sz="24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2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1664208" y="2955798"/>
            <a:ext cx="9795967" cy="1145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Noto Sans TC"/>
              <a:buNone/>
            </a:pPr>
            <a:r>
              <a:rPr b="1" i="0" lang="en-US" sz="28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MCP協定客戶端　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b="0" i="1" lang="en-US" sz="20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Clients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  <a:buClr>
                <a:srgbClr val="5B6573"/>
              </a:buClr>
              <a:buSzPts val="2400"/>
              <a:buFont typeface="Noto Sans TC"/>
              <a:buNone/>
            </a:pPr>
            <a:r>
              <a:rPr lang="en-US" sz="2400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rPr>
              <a:t>負責與Server建立連線、傳遞訊息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457200" y="4174236"/>
            <a:ext cx="11277295" cy="1145286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>
            <a:off x="694944" y="4390263"/>
            <a:ext cx="713232" cy="71323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"/>
          <p:cNvSpPr/>
          <p:nvPr/>
        </p:nvSpPr>
        <p:spPr>
          <a:xfrm>
            <a:off x="694944" y="4390263"/>
            <a:ext cx="713232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400"/>
              <a:buFont typeface="Noto Sans TC"/>
              <a:buNone/>
            </a:pPr>
            <a:r>
              <a:rPr b="1" lang="en-US" sz="24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3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1664208" y="4174236"/>
            <a:ext cx="9795967" cy="1145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Noto Sans TC"/>
              <a:buNone/>
            </a:pPr>
            <a:r>
              <a:rPr b="1" i="0" lang="en-US" sz="28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MCP服務端　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b="0" i="1" lang="en-US" sz="20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Server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  <a:buClr>
                <a:srgbClr val="5B6573"/>
              </a:buClr>
              <a:buSzPts val="2400"/>
              <a:buFont typeface="Noto Sans TC"/>
              <a:buNone/>
            </a:pPr>
            <a:r>
              <a:rPr b="0" i="0" lang="en-US" sz="2400" u="none" cap="none" strike="noStrike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rPr>
              <a:t>包裝外部資源為標準化工具</a:t>
            </a:r>
            <a:r>
              <a:rPr lang="en-US" sz="2400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rPr>
              <a:t>，個別MCP Server子程序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457200" y="5392674"/>
            <a:ext cx="11277295" cy="1145286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6"/>
          <p:cNvSpPr/>
          <p:nvPr/>
        </p:nvSpPr>
        <p:spPr>
          <a:xfrm>
            <a:off x="694944" y="5608701"/>
            <a:ext cx="713232" cy="713232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6"/>
          <p:cNvSpPr/>
          <p:nvPr/>
        </p:nvSpPr>
        <p:spPr>
          <a:xfrm>
            <a:off x="694944" y="5608701"/>
            <a:ext cx="713232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400"/>
              <a:buFont typeface="Noto Sans TC"/>
              <a:buNone/>
            </a:pPr>
            <a:r>
              <a:rPr b="1" lang="en-US" sz="24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4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1664208" y="5392674"/>
            <a:ext cx="9795967" cy="1145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28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具體功能定義</a:t>
            </a:r>
            <a:r>
              <a:rPr b="1" i="0" lang="en-US" sz="28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　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Tool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  <a:buClr>
                <a:srgbClr val="5B6573"/>
              </a:buClr>
              <a:buSzPts val="2400"/>
              <a:buFont typeface="Noto Sans TC"/>
              <a:buNone/>
            </a:pPr>
            <a:r>
              <a:rPr lang="en-US" sz="2400">
                <a:solidFill>
                  <a:srgbClr val="5B6573"/>
                </a:solidFill>
                <a:latin typeface="Noto Sans TC"/>
                <a:ea typeface="Noto Sans TC"/>
                <a:cs typeface="Noto Sans TC"/>
                <a:sym typeface="Noto Sans TC"/>
              </a:rPr>
              <a:t>Search_book, get_courses</a:t>
            </a:r>
            <a:endParaRPr/>
          </a:p>
        </p:txBody>
      </p:sp>
      <p:pic>
        <p:nvPicPr>
          <p:cNvPr id="202" name="Google Shape;20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"/>
          <p:cNvSpPr txBox="1"/>
          <p:nvPr/>
        </p:nvSpPr>
        <p:spPr>
          <a:xfrm>
            <a:off x="11159797" y="6562244"/>
            <a:ext cx="960699" cy="239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457200" y="182880"/>
            <a:ext cx="11277295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1800"/>
              <a:buFont typeface="Noto Sans TC"/>
              <a:buNone/>
            </a:pPr>
            <a:r>
              <a:rPr b="1" i="0" lang="en-US" sz="18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1｜About MCP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2972400" y="6537950"/>
            <a:ext cx="62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7"/>
              </a:rPr>
              <a:t>NAPAI SIGAgent#4_MCP 入門工作坊 — 從 LLM 局限到自製 MCP 工具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/>
          <p:nvPr/>
        </p:nvSpPr>
        <p:spPr>
          <a:xfrm>
            <a:off x="457200" y="457200"/>
            <a:ext cx="11277295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400"/>
              <a:buFont typeface="Noto Sans TC"/>
              <a:buNone/>
            </a:pPr>
            <a:r>
              <a:rPr b="1" lang="en-US" sz="44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Harness</a:t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457200" y="1163193"/>
            <a:ext cx="11277295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b="0" i="1" lang="en-US" sz="20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Harness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457200" y="1517904"/>
            <a:ext cx="11277295" cy="23774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7"/>
          <p:cNvSpPr/>
          <p:nvPr/>
        </p:nvSpPr>
        <p:spPr>
          <a:xfrm>
            <a:off x="457200" y="182880"/>
            <a:ext cx="11277295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1800"/>
              <a:buFont typeface="Noto Sans TC"/>
              <a:buNone/>
            </a:pPr>
            <a:r>
              <a:rPr b="1" i="0" lang="en-US" sz="18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1｜</a:t>
            </a:r>
            <a:r>
              <a:rPr b="1" lang="en-US" sz="18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About MCP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457200" y="2764213"/>
            <a:ext cx="11277295" cy="3367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LLM只會吐字串，所有真的執行都發生在外面的程式- Harness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Harness</a:t>
            </a:r>
            <a:r>
              <a:rPr lang="en-US" sz="32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是怎麼運作的</a:t>
            </a:r>
            <a:r>
              <a:rPr lang="en-US" sz="32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？</a:t>
            </a:r>
            <a:endParaRPr sz="3200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2972400" y="6537950"/>
            <a:ext cx="62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7"/>
              </a:rPr>
              <a:t>NAPAI SIGAgent#4_MCP 入門工作坊 — 從 LLM 局限到自製 MCP 工具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"/>
          <p:cNvSpPr/>
          <p:nvPr/>
        </p:nvSpPr>
        <p:spPr>
          <a:xfrm>
            <a:off x="457200" y="457200"/>
            <a:ext cx="11277295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400"/>
              <a:buFont typeface="Noto Sans TC"/>
              <a:buNone/>
            </a:pPr>
            <a:r>
              <a:rPr b="1" lang="en-US" sz="44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Harness- </a:t>
            </a:r>
            <a:r>
              <a:rPr b="1" lang="en-US" sz="44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Step 1 Tool Schema</a:t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8"/>
          <p:cNvSpPr/>
          <p:nvPr/>
        </p:nvSpPr>
        <p:spPr>
          <a:xfrm>
            <a:off x="457200" y="1163193"/>
            <a:ext cx="11277295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How does it work? Step 1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457200" y="1517904"/>
            <a:ext cx="11277295" cy="23774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2" name="Google Shape;23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8"/>
          <p:cNvSpPr/>
          <p:nvPr/>
        </p:nvSpPr>
        <p:spPr>
          <a:xfrm>
            <a:off x="457200" y="182880"/>
            <a:ext cx="11277295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1800"/>
              <a:buFont typeface="Noto Sans TC"/>
              <a:buNone/>
            </a:pPr>
            <a:r>
              <a:rPr b="1" i="0" lang="en-US" sz="18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1｜</a:t>
            </a:r>
            <a:r>
              <a:rPr b="1" lang="en-US" sz="18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About MCP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8"/>
          <p:cNvSpPr/>
          <p:nvPr/>
        </p:nvSpPr>
        <p:spPr>
          <a:xfrm>
            <a:off x="457350" y="1743210"/>
            <a:ext cx="11277300" cy="45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準備Tool Schema</a:t>
            </a:r>
            <a:b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</a:b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	Tool Schema包含Name, </a:t>
            </a: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Description</a:t>
            </a: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, InputSchema</a:t>
            </a:r>
            <a:b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</a:b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	Name：工具的唯一識別名稱，tool_use 回傳時引用。 </a:t>
            </a:r>
            <a:b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</a:b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	Description：自然語言描述用途——LLM 判斷「要不要用」的最重要依據。</a:t>
            </a:r>
            <a:b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</a:br>
            <a:r>
              <a:rPr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	inputSchema：JSON Schema 定義參數格式，LLM 據此產生 arguments。  </a:t>
            </a:r>
            <a:endParaRPr sz="2800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38" name="Google Shape;238;p8"/>
          <p:cNvSpPr txBox="1"/>
          <p:nvPr/>
        </p:nvSpPr>
        <p:spPr>
          <a:xfrm>
            <a:off x="2972400" y="6537950"/>
            <a:ext cx="62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7"/>
              </a:rPr>
              <a:t>NAPAI SIGAgent#4_MCP 入門工作坊 — 從 LLM 局限到自製 MCP 工具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09f583d9de_0_55"/>
          <p:cNvSpPr/>
          <p:nvPr/>
        </p:nvSpPr>
        <p:spPr>
          <a:xfrm>
            <a:off x="457200" y="45720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400"/>
              <a:buFont typeface="Noto Sans TC"/>
              <a:buNone/>
            </a:pPr>
            <a:r>
              <a:rPr b="1" lang="en-US" sz="44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Harness- Step 2~5</a:t>
            </a:r>
            <a:endParaRPr b="1" sz="4800">
              <a:solidFill>
                <a:srgbClr val="22528E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45" name="Google Shape;245;g409f583d9de_0_55"/>
          <p:cNvSpPr/>
          <p:nvPr/>
        </p:nvSpPr>
        <p:spPr>
          <a:xfrm>
            <a:off x="457200" y="1517904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409f583d9de_0_55"/>
          <p:cNvSpPr/>
          <p:nvPr/>
        </p:nvSpPr>
        <p:spPr>
          <a:xfrm>
            <a:off x="457200" y="1737360"/>
            <a:ext cx="11277300" cy="1117800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409f583d9de_0_55"/>
          <p:cNvSpPr/>
          <p:nvPr/>
        </p:nvSpPr>
        <p:spPr>
          <a:xfrm>
            <a:off x="694944" y="1939671"/>
            <a:ext cx="713100" cy="7131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409f583d9de_0_55"/>
          <p:cNvSpPr/>
          <p:nvPr/>
        </p:nvSpPr>
        <p:spPr>
          <a:xfrm>
            <a:off x="694944" y="1939671"/>
            <a:ext cx="7131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600"/>
              <a:buFont typeface="Noto Sans TC"/>
              <a:buNone/>
            </a:pPr>
            <a:r>
              <a:rPr b="1" lang="en-US" sz="26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2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409f583d9de_0_55"/>
          <p:cNvSpPr/>
          <p:nvPr/>
        </p:nvSpPr>
        <p:spPr>
          <a:xfrm>
            <a:off x="1664208" y="1737360"/>
            <a:ext cx="97959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使用者輸入訊息後，Harness會把使用者訊息 + Tool Schema包裝起來送給LLM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409f583d9de_0_55"/>
          <p:cNvSpPr/>
          <p:nvPr/>
        </p:nvSpPr>
        <p:spPr>
          <a:xfrm>
            <a:off x="457200" y="2964942"/>
            <a:ext cx="11277300" cy="1117800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409f583d9de_0_55"/>
          <p:cNvSpPr/>
          <p:nvPr/>
        </p:nvSpPr>
        <p:spPr>
          <a:xfrm>
            <a:off x="694944" y="3167253"/>
            <a:ext cx="713100" cy="7131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409f583d9de_0_55"/>
          <p:cNvSpPr/>
          <p:nvPr/>
        </p:nvSpPr>
        <p:spPr>
          <a:xfrm>
            <a:off x="694944" y="3167253"/>
            <a:ext cx="7131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600"/>
              <a:buFont typeface="Noto Sans TC"/>
              <a:buNone/>
            </a:pPr>
            <a:r>
              <a:rPr b="1" lang="en-US" sz="26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3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409f583d9de_0_55"/>
          <p:cNvSpPr/>
          <p:nvPr/>
        </p:nvSpPr>
        <p:spPr>
          <a:xfrm>
            <a:off x="1664208" y="2964942"/>
            <a:ext cx="97959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LLM會根據 訊息 + Description去配對要用哪一個 Tool</a:t>
            </a:r>
            <a:r>
              <a:rPr b="1" i="0" lang="en-US" sz="28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　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409f583d9de_0_55"/>
          <p:cNvSpPr/>
          <p:nvPr/>
        </p:nvSpPr>
        <p:spPr>
          <a:xfrm>
            <a:off x="457200" y="4192524"/>
            <a:ext cx="11277300" cy="1117800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409f583d9de_0_55"/>
          <p:cNvSpPr/>
          <p:nvPr/>
        </p:nvSpPr>
        <p:spPr>
          <a:xfrm>
            <a:off x="694944" y="4394835"/>
            <a:ext cx="713100" cy="7131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409f583d9de_0_55"/>
          <p:cNvSpPr/>
          <p:nvPr/>
        </p:nvSpPr>
        <p:spPr>
          <a:xfrm>
            <a:off x="694944" y="4394835"/>
            <a:ext cx="7131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600"/>
              <a:buFont typeface="Noto Sans TC"/>
              <a:buNone/>
            </a:pPr>
            <a:r>
              <a:rPr b="1" lang="en-US" sz="26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4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409f583d9de_0_55"/>
          <p:cNvSpPr/>
          <p:nvPr/>
        </p:nvSpPr>
        <p:spPr>
          <a:xfrm>
            <a:off x="1664208" y="4192524"/>
            <a:ext cx="97959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LLM 生成一段 JSON（tool_use）→ 這輪生成結束</a:t>
            </a:r>
            <a:endParaRPr b="1" sz="2800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stop_reason: tool_use 通知 Harness</a:t>
            </a:r>
            <a:endParaRPr sz="2800">
              <a:solidFill>
                <a:srgbClr val="5B6573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58" name="Google Shape;258;g409f583d9de_0_55"/>
          <p:cNvSpPr/>
          <p:nvPr/>
        </p:nvSpPr>
        <p:spPr>
          <a:xfrm>
            <a:off x="457200" y="5420106"/>
            <a:ext cx="11277300" cy="1117800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409f583d9de_0_55"/>
          <p:cNvSpPr/>
          <p:nvPr/>
        </p:nvSpPr>
        <p:spPr>
          <a:xfrm>
            <a:off x="694944" y="5622417"/>
            <a:ext cx="713100" cy="7131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409f583d9de_0_55"/>
          <p:cNvSpPr/>
          <p:nvPr/>
        </p:nvSpPr>
        <p:spPr>
          <a:xfrm>
            <a:off x="694944" y="5622417"/>
            <a:ext cx="7131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600"/>
              <a:buFont typeface="Noto Sans TC"/>
              <a:buNone/>
            </a:pPr>
            <a:r>
              <a:rPr b="1" lang="en-US" sz="26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5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409f583d9de_0_55"/>
          <p:cNvSpPr/>
          <p:nvPr/>
        </p:nvSpPr>
        <p:spPr>
          <a:xfrm>
            <a:off x="1664208" y="5420106"/>
            <a:ext cx="97959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Harness 依 Name，呼叫對應的 MCP Server</a:t>
            </a:r>
            <a:endParaRPr sz="2800">
              <a:solidFill>
                <a:srgbClr val="5B6573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262" name="Google Shape;262;g409f583d9de_0_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409f583d9de_0_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409f583d9de_0_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409f583d9de_0_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g409f583d9de_0_55"/>
          <p:cNvSpPr txBox="1"/>
          <p:nvPr/>
        </p:nvSpPr>
        <p:spPr>
          <a:xfrm>
            <a:off x="11159797" y="6562244"/>
            <a:ext cx="960600" cy="2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409f583d9de_0_55"/>
          <p:cNvSpPr/>
          <p:nvPr/>
        </p:nvSpPr>
        <p:spPr>
          <a:xfrm>
            <a:off x="457200" y="1163193"/>
            <a:ext cx="1127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How does it work? Step </a:t>
            </a: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2~5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409f583d9de_0_55"/>
          <p:cNvSpPr/>
          <p:nvPr/>
        </p:nvSpPr>
        <p:spPr>
          <a:xfrm>
            <a:off x="457200" y="182880"/>
            <a:ext cx="11277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1800"/>
              <a:buFont typeface="Noto Sans TC"/>
              <a:buNone/>
            </a:pPr>
            <a:r>
              <a:rPr b="1" i="0" lang="en-US" sz="18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1｜</a:t>
            </a:r>
            <a:r>
              <a:rPr b="1" lang="en-US" sz="18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About MCP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409f583d9de_0_55"/>
          <p:cNvSpPr txBox="1"/>
          <p:nvPr/>
        </p:nvSpPr>
        <p:spPr>
          <a:xfrm>
            <a:off x="2972400" y="6537950"/>
            <a:ext cx="62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7"/>
              </a:rPr>
              <a:t>NAPAI SIGAgent#4_MCP 入門工作坊 — 從 LLM 局限到自製 MCP 工具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409f583d9de_0_173"/>
          <p:cNvSpPr/>
          <p:nvPr/>
        </p:nvSpPr>
        <p:spPr>
          <a:xfrm>
            <a:off x="457200" y="45720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400"/>
              <a:buFont typeface="Noto Sans TC"/>
              <a:buNone/>
            </a:pPr>
            <a:r>
              <a:rPr b="1" lang="en-US" sz="44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Harness- Step 6~8</a:t>
            </a:r>
            <a:endParaRPr b="1" sz="4800">
              <a:solidFill>
                <a:srgbClr val="22528E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76" name="Google Shape;276;g409f583d9de_0_173"/>
          <p:cNvSpPr/>
          <p:nvPr/>
        </p:nvSpPr>
        <p:spPr>
          <a:xfrm>
            <a:off x="457200" y="1517904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409f583d9de_0_173"/>
          <p:cNvSpPr/>
          <p:nvPr/>
        </p:nvSpPr>
        <p:spPr>
          <a:xfrm>
            <a:off x="457200" y="1737360"/>
            <a:ext cx="11277300" cy="1117800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409f583d9de_0_173"/>
          <p:cNvSpPr/>
          <p:nvPr/>
        </p:nvSpPr>
        <p:spPr>
          <a:xfrm>
            <a:off x="694944" y="1939671"/>
            <a:ext cx="713100" cy="7131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409f583d9de_0_173"/>
          <p:cNvSpPr/>
          <p:nvPr/>
        </p:nvSpPr>
        <p:spPr>
          <a:xfrm>
            <a:off x="694944" y="1939671"/>
            <a:ext cx="7131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600"/>
              <a:buFont typeface="Noto Sans TC"/>
              <a:buNone/>
            </a:pPr>
            <a:r>
              <a:rPr b="1" lang="en-US" sz="26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6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409f583d9de_0_173"/>
          <p:cNvSpPr/>
          <p:nvPr/>
        </p:nvSpPr>
        <p:spPr>
          <a:xfrm>
            <a:off x="457200" y="2964942"/>
            <a:ext cx="11277300" cy="1117800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409f583d9de_0_173"/>
          <p:cNvSpPr/>
          <p:nvPr/>
        </p:nvSpPr>
        <p:spPr>
          <a:xfrm>
            <a:off x="694944" y="3167253"/>
            <a:ext cx="713100" cy="7131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409f583d9de_0_173"/>
          <p:cNvSpPr/>
          <p:nvPr/>
        </p:nvSpPr>
        <p:spPr>
          <a:xfrm>
            <a:off x="694944" y="3167253"/>
            <a:ext cx="7131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600"/>
              <a:buFont typeface="Noto Sans TC"/>
              <a:buNone/>
            </a:pPr>
            <a:r>
              <a:rPr b="1" lang="en-US" sz="26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7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409f583d9de_0_173"/>
          <p:cNvSpPr/>
          <p:nvPr/>
        </p:nvSpPr>
        <p:spPr>
          <a:xfrm>
            <a:off x="457200" y="4192524"/>
            <a:ext cx="11277300" cy="1117800"/>
          </a:xfrm>
          <a:prstGeom prst="rect">
            <a:avLst/>
          </a:prstGeom>
          <a:solidFill>
            <a:srgbClr val="EEF2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409f583d9de_0_173"/>
          <p:cNvSpPr/>
          <p:nvPr/>
        </p:nvSpPr>
        <p:spPr>
          <a:xfrm>
            <a:off x="694944" y="4394835"/>
            <a:ext cx="713100" cy="713100"/>
          </a:xfrm>
          <a:prstGeom prst="ellipse">
            <a:avLst/>
          </a:prstGeom>
          <a:solidFill>
            <a:srgbClr val="FFFFFF"/>
          </a:solidFill>
          <a:ln cap="flat" cmpd="sng" w="19050">
            <a:solidFill>
              <a:srgbClr val="1C78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409f583d9de_0_173"/>
          <p:cNvSpPr/>
          <p:nvPr/>
        </p:nvSpPr>
        <p:spPr>
          <a:xfrm>
            <a:off x="694944" y="4394835"/>
            <a:ext cx="7131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600"/>
              <a:buFont typeface="Noto Sans TC"/>
              <a:buNone/>
            </a:pPr>
            <a:r>
              <a:rPr b="1" lang="en-US" sz="26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8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g409f583d9de_0_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409f583d9de_0_1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409f583d9de_0_1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409f583d9de_0_1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409f583d9de_0_173"/>
          <p:cNvSpPr txBox="1"/>
          <p:nvPr/>
        </p:nvSpPr>
        <p:spPr>
          <a:xfrm>
            <a:off x="11159797" y="6562244"/>
            <a:ext cx="960600" cy="2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409f583d9de_0_173"/>
          <p:cNvSpPr/>
          <p:nvPr/>
        </p:nvSpPr>
        <p:spPr>
          <a:xfrm>
            <a:off x="457200" y="1161393"/>
            <a:ext cx="1127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How does it work? Step 6~8</a:t>
            </a:r>
            <a:endParaRPr i="1" sz="2000">
              <a:solidFill>
                <a:srgbClr val="1C78C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92" name="Google Shape;292;g409f583d9de_0_173"/>
          <p:cNvSpPr/>
          <p:nvPr/>
        </p:nvSpPr>
        <p:spPr>
          <a:xfrm>
            <a:off x="1664208" y="1737360"/>
            <a:ext cx="97959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MCP Server 內部程式執行（查學校資料、當地天氣等），</a:t>
            </a:r>
            <a:endParaRPr b="1" sz="2800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把結果回傳給 Harness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409f583d9de_0_173"/>
          <p:cNvSpPr/>
          <p:nvPr/>
        </p:nvSpPr>
        <p:spPr>
          <a:xfrm>
            <a:off x="1664208" y="2964942"/>
            <a:ext cx="97959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Harness 把結果包裝成 tool_result.JSON，回傳給 LLM</a:t>
            </a:r>
            <a:r>
              <a:rPr b="1" i="0" lang="en-US" sz="2800" u="none" cap="none" strike="noStrike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　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409f583d9de_0_173"/>
          <p:cNvSpPr/>
          <p:nvPr/>
        </p:nvSpPr>
        <p:spPr>
          <a:xfrm>
            <a:off x="1664208" y="4192524"/>
            <a:ext cx="9795900" cy="11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01820"/>
              </a:buClr>
              <a:buSzPts val="3200"/>
              <a:buFont typeface="Noto Sans TC"/>
              <a:buNone/>
            </a:pPr>
            <a:r>
              <a:rPr b="1" lang="en-US" sz="28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LLM 回答使用者，或判斷還要再呼叫其他工具，反覆迭代到 end_turn</a:t>
            </a:r>
            <a:endParaRPr sz="2800">
              <a:solidFill>
                <a:srgbClr val="5B6573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95" name="Google Shape;295;g409f583d9de_0_173"/>
          <p:cNvSpPr/>
          <p:nvPr/>
        </p:nvSpPr>
        <p:spPr>
          <a:xfrm>
            <a:off x="457200" y="182880"/>
            <a:ext cx="11277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1800"/>
              <a:buFont typeface="Noto Sans TC"/>
              <a:buNone/>
            </a:pPr>
            <a:r>
              <a:rPr b="1" i="0" lang="en-US" sz="1800" u="none" cap="none" strike="noStrike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1｜</a:t>
            </a:r>
            <a:r>
              <a:rPr b="1" lang="en-US" sz="18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About MCP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409f583d9de_0_173"/>
          <p:cNvSpPr/>
          <p:nvPr/>
        </p:nvSpPr>
        <p:spPr>
          <a:xfrm>
            <a:off x="457200" y="5824858"/>
            <a:ext cx="11277300" cy="713100"/>
          </a:xfrm>
          <a:prstGeom prst="roundRect">
            <a:avLst>
              <a:gd fmla="val 1905" name="adj"/>
            </a:avLst>
          </a:prstGeom>
          <a:solidFill>
            <a:srgbClr val="E4F5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409f583d9de_0_173"/>
          <p:cNvSpPr/>
          <p:nvPr/>
        </p:nvSpPr>
        <p:spPr>
          <a:xfrm>
            <a:off x="457200" y="6001425"/>
            <a:ext cx="11277300" cy="4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US" sz="2400">
                <a:solidFill>
                  <a:srgbClr val="101820"/>
                </a:solidFill>
                <a:latin typeface="Noto Sans TC"/>
                <a:ea typeface="Noto Sans TC"/>
                <a:cs typeface="Noto Sans TC"/>
                <a:sym typeface="Noto Sans TC"/>
              </a:rPr>
              <a:t>MCP 把 function calling 標準化。LLM ↔ Tool 中間多了一個獨立的Process</a:t>
            </a:r>
            <a:endParaRPr b="1" sz="2400">
              <a:solidFill>
                <a:srgbClr val="10182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98" name="Google Shape;298;g409f583d9de_0_173"/>
          <p:cNvSpPr txBox="1"/>
          <p:nvPr/>
        </p:nvSpPr>
        <p:spPr>
          <a:xfrm>
            <a:off x="2972400" y="6537950"/>
            <a:ext cx="624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hlinkClick r:id="rId7"/>
              </a:rPr>
              <a:t>NAPAI SIGAgent#4_MCP 入門工作坊 — 從 LLM 局限到自製 MCP 工具</a:t>
            </a:r>
            <a:r>
              <a:rPr lang="en-US" sz="1200">
                <a:solidFill>
                  <a:schemeClr val="dk1"/>
                </a:solidFill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b8140da24_1_13"/>
          <p:cNvSpPr/>
          <p:nvPr/>
        </p:nvSpPr>
        <p:spPr>
          <a:xfrm>
            <a:off x="2054550" y="2986725"/>
            <a:ext cx="101754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400"/>
              <a:buFont typeface="Noto Sans TC"/>
              <a:buNone/>
            </a:pPr>
            <a:r>
              <a:rPr b="1" lang="en-US" sz="70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 Assistant</a:t>
            </a:r>
            <a:endParaRPr b="0" i="0" sz="7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g3fb8140da24_1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3fb8140da24_1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g3fb8140da24_1_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3fb8140da24_1_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3fb8140da24_1_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6732" y="2385559"/>
            <a:ext cx="2086900" cy="208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g3fb8140da24_1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3fb8140da24_1_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3fb8140da24_1_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3fb8140da24_1_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3fb8140da24_1_38"/>
          <p:cNvSpPr txBox="1"/>
          <p:nvPr/>
        </p:nvSpPr>
        <p:spPr>
          <a:xfrm>
            <a:off x="4596000" y="6166275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u="sng">
                <a:solidFill>
                  <a:schemeClr val="hlink"/>
                </a:solidFill>
                <a:hlinkClick r:id="rId7"/>
              </a:rPr>
              <a:t>https://aia.ntpu.ai/</a:t>
            </a:r>
            <a:endParaRPr sz="1900"/>
          </a:p>
        </p:txBody>
      </p:sp>
      <p:sp>
        <p:nvSpPr>
          <p:cNvPr id="320" name="Google Shape;320;g3fb8140da24_1_38"/>
          <p:cNvSpPr/>
          <p:nvPr/>
        </p:nvSpPr>
        <p:spPr>
          <a:xfrm>
            <a:off x="99225" y="231963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 Assistant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3fb8140da24_1_38"/>
          <p:cNvSpPr/>
          <p:nvPr/>
        </p:nvSpPr>
        <p:spPr>
          <a:xfrm>
            <a:off x="99225" y="1054679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g3fb8140da24_1_38" title="截圖 2026-09-17 下午3.23.49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63575" y="1242575"/>
            <a:ext cx="8678052" cy="501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g3fb8140da24_1_2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g3fb8140da24_1_2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g3fb8140da24_1_2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3fb8140da24_1_2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g3fb8140da24_1_225"/>
          <p:cNvSpPr/>
          <p:nvPr/>
        </p:nvSpPr>
        <p:spPr>
          <a:xfrm>
            <a:off x="99225" y="112188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3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我可以問什麼？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3fb8140da24_1_225"/>
          <p:cNvSpPr/>
          <p:nvPr/>
        </p:nvSpPr>
        <p:spPr>
          <a:xfrm>
            <a:off x="99225" y="1054675"/>
            <a:ext cx="10442400" cy="321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334;g3fb8140da24_1_225" title="截圖 2026-09-17 下午3.25.1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9225" y="1185000"/>
            <a:ext cx="7570376" cy="55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g3fb8140da24_1_225"/>
          <p:cNvSpPr txBox="1"/>
          <p:nvPr/>
        </p:nvSpPr>
        <p:spPr>
          <a:xfrm>
            <a:off x="53450" y="262000"/>
            <a:ext cx="5507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What you can ask today</a:t>
            </a:r>
            <a:r>
              <a:rPr b="1" lang="en-US" sz="20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？</a:t>
            </a: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3fb8140da24_1_225"/>
          <p:cNvSpPr txBox="1"/>
          <p:nvPr/>
        </p:nvSpPr>
        <p:spPr>
          <a:xfrm>
            <a:off x="7794363" y="1185000"/>
            <a:ext cx="3224400" cy="54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/>
              <a:t>一、體育室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/>
              <a:t>二、通識教育中心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/>
              <a:t>三、語言中心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/>
              <a:t>四、教務處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/>
              <a:t>五、學務處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/>
              <a:t>六、人事室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/>
              <a:t>七、總務處</a:t>
            </a:r>
            <a:endParaRPr b="1" sz="2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g3fb8140da24_1_2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g3fb8140da24_1_2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g3fb8140da24_1_2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3fb8140da24_1_2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g3fb8140da24_1_255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 Assistant資料來源範例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3fb8140da24_1_255"/>
          <p:cNvSpPr/>
          <p:nvPr/>
        </p:nvSpPr>
        <p:spPr>
          <a:xfrm>
            <a:off x="99225" y="773359"/>
            <a:ext cx="1127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 Assistant source example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g3fb8140da24_1_255"/>
          <p:cNvSpPr/>
          <p:nvPr/>
        </p:nvSpPr>
        <p:spPr>
          <a:xfrm>
            <a:off x="99225" y="1103717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9" name="Google Shape;349;g3fb8140da24_1_255" title="截圖 2026-09-17 下午6.58.46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238" y="1246266"/>
            <a:ext cx="10463283" cy="5425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g3fb8140da24_1_2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3fb8140da24_1_2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g3fb8140da24_1_2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3fb8140da24_1_2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g3fb8140da24_1_269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 Assistant</a:t>
            </a: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系統架構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g3fb8140da24_1_269"/>
          <p:cNvSpPr/>
          <p:nvPr/>
        </p:nvSpPr>
        <p:spPr>
          <a:xfrm>
            <a:off x="99225" y="773359"/>
            <a:ext cx="1127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 Assistant system architecture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g3fb8140da24_1_269"/>
          <p:cNvSpPr/>
          <p:nvPr/>
        </p:nvSpPr>
        <p:spPr>
          <a:xfrm>
            <a:off x="99225" y="1103717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g3fb8140da24_1_269" title="截圖 2026-09-17 晚上7.02.23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68800" y="1246267"/>
            <a:ext cx="9138161" cy="5425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g3fb8140da24_1_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36032" y="144828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g3fb8140da24_1_1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34923" y="818505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g3fb8140da24_1_1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50353" y="1094064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g3fb8140da24_1_1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49500" y="144828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g3fb8140da24_1_139"/>
          <p:cNvSpPr/>
          <p:nvPr/>
        </p:nvSpPr>
        <p:spPr>
          <a:xfrm>
            <a:off x="6063" y="144825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 Assistant</a:t>
            </a: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 Demo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g3fb8140da24_1_139"/>
          <p:cNvSpPr/>
          <p:nvPr/>
        </p:nvSpPr>
        <p:spPr>
          <a:xfrm>
            <a:off x="6063" y="803321"/>
            <a:ext cx="10143300" cy="390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g3fb8140da24_1_139" title="截圖 2026-09-17 晚上9.13.07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0888" y="1053550"/>
            <a:ext cx="7626549" cy="557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g3fb8140da24_1_139"/>
          <p:cNvSpPr txBox="1"/>
          <p:nvPr/>
        </p:nvSpPr>
        <p:spPr>
          <a:xfrm>
            <a:off x="7985338" y="3128475"/>
            <a:ext cx="4200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/>
              <a:t>codex mcp add ntpu-aia --url https://aia.mcp.ntpu.ai/mcp</a:t>
            </a:r>
            <a:endParaRPr b="1" sz="1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g3fb8140da24_1_2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3fb8140da24_1_2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g3fb8140da24_1_2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3fb8140da24_1_29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g3fb8140da24_1_296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 Assistant Demo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g3fb8140da24_1_296"/>
          <p:cNvSpPr/>
          <p:nvPr/>
        </p:nvSpPr>
        <p:spPr>
          <a:xfrm>
            <a:off x="99225" y="796046"/>
            <a:ext cx="10143300" cy="390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7" name="Google Shape;387;g3fb8140da24_1_296" title="截圖 2026-09-17 晚上9.14.06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19875" y="916150"/>
            <a:ext cx="5836000" cy="59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fb8140da24_1_26"/>
          <p:cNvSpPr/>
          <p:nvPr/>
        </p:nvSpPr>
        <p:spPr>
          <a:xfrm>
            <a:off x="1281050" y="2736900"/>
            <a:ext cx="112773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400"/>
              <a:buFont typeface="Noto Sans TC"/>
              <a:buNone/>
            </a:pPr>
            <a:r>
              <a:rPr b="1" lang="en-US" sz="70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</a:t>
            </a:r>
            <a:r>
              <a:rPr b="1" lang="en-US" sz="70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AI4X</a:t>
            </a:r>
            <a:endParaRPr b="0" i="0" sz="7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Google Shape;394;g3fb8140da24_1_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g3fb8140da24_1_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g3fb8140da24_1_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g3fb8140da24_1_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g3fb8140da24_1_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23257" y="2385559"/>
            <a:ext cx="2086900" cy="208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g3fb8140da24_1_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3fb8140da24_1_2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g3fb8140da24_1_2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g3fb8140da24_1_2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g3fb8140da24_1_212"/>
          <p:cNvSpPr txBox="1"/>
          <p:nvPr/>
        </p:nvSpPr>
        <p:spPr>
          <a:xfrm>
            <a:off x="4513925" y="6001400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u="sng">
                <a:solidFill>
                  <a:schemeClr val="hlink"/>
                </a:solidFill>
                <a:hlinkClick r:id="rId7"/>
              </a:rPr>
              <a:t>https://ai4x.mcp.ntpu.ai/</a:t>
            </a:r>
            <a:endParaRPr sz="1900"/>
          </a:p>
        </p:txBody>
      </p:sp>
      <p:pic>
        <p:nvPicPr>
          <p:cNvPr id="409" name="Google Shape;409;g3fb8140da24_1_212" title="截圖 2026-09-17 上午9.48.2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325" y="1567045"/>
            <a:ext cx="11887201" cy="4289376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g3fb8140da24_1_212"/>
          <p:cNvSpPr/>
          <p:nvPr/>
        </p:nvSpPr>
        <p:spPr>
          <a:xfrm>
            <a:off x="99225" y="231963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AI4X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g3fb8140da24_1_212"/>
          <p:cNvSpPr/>
          <p:nvPr/>
        </p:nvSpPr>
        <p:spPr>
          <a:xfrm>
            <a:off x="99225" y="1054679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g3fb8140da24_1_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g3fb8140da24_1_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g3fb8140da24_1_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g3fb8140da24_1_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3fb8140da24_1_72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你可以這樣問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g3fb8140da24_1_72"/>
          <p:cNvSpPr/>
          <p:nvPr/>
        </p:nvSpPr>
        <p:spPr>
          <a:xfrm>
            <a:off x="99225" y="773359"/>
            <a:ext cx="1127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What can you ask?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3fb8140da24_1_72"/>
          <p:cNvSpPr/>
          <p:nvPr/>
        </p:nvSpPr>
        <p:spPr>
          <a:xfrm>
            <a:off x="99225" y="1103717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4" name="Google Shape;424;g3fb8140da24_1_72"/>
          <p:cNvGrpSpPr/>
          <p:nvPr/>
        </p:nvGrpSpPr>
        <p:grpSpPr>
          <a:xfrm>
            <a:off x="152899" y="1435099"/>
            <a:ext cx="11030111" cy="1019198"/>
            <a:chOff x="457201" y="1737360"/>
            <a:chExt cx="5063400" cy="2388000"/>
          </a:xfrm>
        </p:grpSpPr>
        <p:sp>
          <p:nvSpPr>
            <p:cNvPr id="425" name="Google Shape;425;g3fb8140da24_1_72"/>
            <p:cNvSpPr/>
            <p:nvPr/>
          </p:nvSpPr>
          <p:spPr>
            <a:xfrm>
              <a:off x="457201" y="1737360"/>
              <a:ext cx="5063400" cy="2388000"/>
            </a:xfrm>
            <a:prstGeom prst="rect">
              <a:avLst/>
            </a:prstGeom>
            <a:solidFill>
              <a:srgbClr val="EEF2F5"/>
            </a:solidFill>
            <a:ln>
              <a:noFill/>
            </a:ln>
          </p:spPr>
          <p:txBody>
            <a:bodyPr anchorCtr="0" anchor="ctr" bIns="81800" lIns="81800" spcFirstLastPara="1" rIns="81800" wrap="square" tIns="81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g3fb8140da24_1_72"/>
            <p:cNvSpPr/>
            <p:nvPr/>
          </p:nvSpPr>
          <p:spPr>
            <a:xfrm>
              <a:off x="502070" y="1957706"/>
              <a:ext cx="4656600" cy="194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1820"/>
                </a:buClr>
                <a:buSzPts val="2505"/>
                <a:buFont typeface="Noto Sans TC"/>
                <a:buNone/>
              </a:pPr>
              <a:r>
                <a:rPr b="1" lang="en-US" sz="2000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尋找電腦視覺研究專家</a:t>
              </a:r>
              <a:r>
                <a:rPr b="1" i="0" lang="en-US" sz="2000" u="none" cap="none" strike="noStrike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　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Find computer vision research experts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5000"/>
                </a:lnSpc>
                <a:spcBef>
                  <a:spcPts val="179"/>
                </a:spcBef>
                <a:spcAft>
                  <a:spcPts val="0"/>
                </a:spcAft>
                <a:buClr>
                  <a:srgbClr val="5B6573"/>
                </a:buClr>
                <a:buSzPts val="2148"/>
                <a:buFont typeface="Noto Sans TC"/>
                <a:buNone/>
              </a:pPr>
              <a:r>
                <a:rPr lang="en-US" sz="20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有哪些教師從事電腦視覺研究？ 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Which faculty work on computer vision?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7" name="Google Shape;427;g3fb8140da24_1_72"/>
          <p:cNvGrpSpPr/>
          <p:nvPr/>
        </p:nvGrpSpPr>
        <p:grpSpPr>
          <a:xfrm>
            <a:off x="152884" y="2476024"/>
            <a:ext cx="11029941" cy="1019198"/>
            <a:chOff x="457201" y="1737343"/>
            <a:chExt cx="5104800" cy="2388000"/>
          </a:xfrm>
        </p:grpSpPr>
        <p:sp>
          <p:nvSpPr>
            <p:cNvPr id="428" name="Google Shape;428;g3fb8140da24_1_72"/>
            <p:cNvSpPr/>
            <p:nvPr/>
          </p:nvSpPr>
          <p:spPr>
            <a:xfrm>
              <a:off x="457201" y="1737343"/>
              <a:ext cx="5104800" cy="2388000"/>
            </a:xfrm>
            <a:prstGeom prst="rect">
              <a:avLst/>
            </a:prstGeom>
            <a:solidFill>
              <a:srgbClr val="EEF2F5"/>
            </a:solidFill>
            <a:ln>
              <a:noFill/>
            </a:ln>
          </p:spPr>
          <p:txBody>
            <a:bodyPr anchorCtr="0" anchor="ctr" bIns="81800" lIns="81800" spcFirstLastPara="1" rIns="81800" wrap="square" tIns="81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g3fb8140da24_1_72"/>
            <p:cNvSpPr/>
            <p:nvPr/>
          </p:nvSpPr>
          <p:spPr>
            <a:xfrm>
              <a:off x="498515" y="1957704"/>
              <a:ext cx="5063400" cy="194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1820"/>
                </a:buClr>
                <a:buSzPts val="2505"/>
                <a:buFont typeface="Noto Sans TC"/>
                <a:buNone/>
              </a:pPr>
              <a:r>
                <a:rPr b="1" lang="en-US" sz="2000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尋找代理式 AI 與 ESG 專家</a:t>
              </a:r>
              <a:r>
                <a:rPr b="1" i="0" lang="en-US" sz="2000" u="none" cap="none" strike="noStrike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　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Find Agentic AI &amp; ESG experts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5000"/>
                </a:lnSpc>
                <a:spcBef>
                  <a:spcPts val="179"/>
                </a:spcBef>
                <a:spcAft>
                  <a:spcPts val="0"/>
                </a:spcAft>
                <a:buClr>
                  <a:srgbClr val="5B6573"/>
                </a:buClr>
                <a:buSzPts val="2148"/>
                <a:buFont typeface="Noto Sans TC"/>
                <a:buNone/>
              </a:pPr>
              <a:r>
                <a:rPr lang="en-US" sz="20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有哪些教師從事代理式AI 與 ESG 的研究？</a:t>
              </a:r>
              <a:r>
                <a:rPr lang="en-US" sz="20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 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Which faculty work on Agentic AI and ESG research?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0" name="Google Shape;430;g3fb8140da24_1_72"/>
          <p:cNvGrpSpPr/>
          <p:nvPr/>
        </p:nvGrpSpPr>
        <p:grpSpPr>
          <a:xfrm>
            <a:off x="152881" y="3537399"/>
            <a:ext cx="11030111" cy="1019198"/>
            <a:chOff x="457201" y="1737360"/>
            <a:chExt cx="5063400" cy="2388000"/>
          </a:xfrm>
        </p:grpSpPr>
        <p:sp>
          <p:nvSpPr>
            <p:cNvPr id="431" name="Google Shape;431;g3fb8140da24_1_72"/>
            <p:cNvSpPr/>
            <p:nvPr/>
          </p:nvSpPr>
          <p:spPr>
            <a:xfrm>
              <a:off x="457201" y="1737360"/>
              <a:ext cx="5063400" cy="2388000"/>
            </a:xfrm>
            <a:prstGeom prst="rect">
              <a:avLst/>
            </a:prstGeom>
            <a:solidFill>
              <a:srgbClr val="EEF2F5"/>
            </a:solidFill>
            <a:ln>
              <a:noFill/>
            </a:ln>
          </p:spPr>
          <p:txBody>
            <a:bodyPr anchorCtr="0" anchor="ctr" bIns="81800" lIns="81800" spcFirstLastPara="1" rIns="81800" wrap="square" tIns="81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g3fb8140da24_1_72"/>
            <p:cNvSpPr/>
            <p:nvPr/>
          </p:nvSpPr>
          <p:spPr>
            <a:xfrm>
              <a:off x="503579" y="1957706"/>
              <a:ext cx="4656600" cy="194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1820"/>
                </a:buClr>
                <a:buSzPts val="2505"/>
                <a:buFont typeface="Noto Sans TC"/>
                <a:buNone/>
              </a:pPr>
              <a:r>
                <a:rPr b="1" lang="en-US" sz="2000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查詢 AI4X 提供的服務</a:t>
              </a:r>
              <a:r>
                <a:rPr b="1" i="0" lang="en-US" sz="2000" u="none" cap="none" strike="noStrike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　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See what services AI4X offers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5000"/>
                </a:lnSpc>
                <a:spcBef>
                  <a:spcPts val="179"/>
                </a:spcBef>
                <a:spcAft>
                  <a:spcPts val="0"/>
                </a:spcAft>
                <a:buClr>
                  <a:srgbClr val="5B6573"/>
                </a:buClr>
                <a:buSzPts val="2148"/>
                <a:buFont typeface="Noto Sans TC"/>
                <a:buNone/>
              </a:pPr>
              <a:r>
                <a:rPr lang="en-US" sz="20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AI4X 提供哪些服務？</a:t>
              </a:r>
              <a:r>
                <a:rPr lang="en-US" sz="20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 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What services does AI4X offer?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3" name="Google Shape;433;g3fb8140da24_1_72"/>
          <p:cNvGrpSpPr/>
          <p:nvPr/>
        </p:nvGrpSpPr>
        <p:grpSpPr>
          <a:xfrm>
            <a:off x="152895" y="4598774"/>
            <a:ext cx="11277239" cy="1019198"/>
            <a:chOff x="457201" y="1737360"/>
            <a:chExt cx="5170673" cy="2388000"/>
          </a:xfrm>
        </p:grpSpPr>
        <p:sp>
          <p:nvSpPr>
            <p:cNvPr id="434" name="Google Shape;434;g3fb8140da24_1_72"/>
            <p:cNvSpPr/>
            <p:nvPr/>
          </p:nvSpPr>
          <p:spPr>
            <a:xfrm>
              <a:off x="457201" y="1737360"/>
              <a:ext cx="5063400" cy="2388000"/>
            </a:xfrm>
            <a:prstGeom prst="rect">
              <a:avLst/>
            </a:prstGeom>
            <a:solidFill>
              <a:srgbClr val="EEF2F5"/>
            </a:solidFill>
            <a:ln>
              <a:noFill/>
            </a:ln>
          </p:spPr>
          <p:txBody>
            <a:bodyPr anchorCtr="0" anchor="ctr" bIns="81800" lIns="81800" spcFirstLastPara="1" rIns="81800" wrap="square" tIns="81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g3fb8140da24_1_72"/>
            <p:cNvSpPr/>
            <p:nvPr/>
          </p:nvSpPr>
          <p:spPr>
            <a:xfrm>
              <a:off x="508074" y="1957733"/>
              <a:ext cx="5119800" cy="194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1820"/>
                </a:buClr>
                <a:buSzPts val="2505"/>
                <a:buFont typeface="Noto Sans TC"/>
                <a:buNone/>
              </a:pPr>
              <a:r>
                <a:rPr b="1" lang="en-US" sz="2000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尋找公開的 AI4X 文件</a:t>
              </a:r>
              <a:r>
                <a:rPr b="1" i="0" lang="en-US" sz="2000" u="none" cap="none" strike="noStrike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　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Find public AI4X documents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5000"/>
                </a:lnSpc>
                <a:spcBef>
                  <a:spcPts val="179"/>
                </a:spcBef>
                <a:spcAft>
                  <a:spcPts val="0"/>
                </a:spcAft>
                <a:buClr>
                  <a:srgbClr val="5B6573"/>
                </a:buClr>
                <a:buSzPts val="2148"/>
                <a:buFont typeface="Noto Sans TC"/>
                <a:buNone/>
              </a:pPr>
              <a:r>
                <a:rPr lang="en-US" sz="20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找出關於人才培育計畫的公開文件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Find public documents about the talent-cultivation program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6" name="Google Shape;436;g3fb8140da24_1_72"/>
          <p:cNvGrpSpPr/>
          <p:nvPr/>
        </p:nvGrpSpPr>
        <p:grpSpPr>
          <a:xfrm>
            <a:off x="152899" y="5660149"/>
            <a:ext cx="11030111" cy="1019198"/>
            <a:chOff x="457201" y="1737360"/>
            <a:chExt cx="5063400" cy="2388000"/>
          </a:xfrm>
        </p:grpSpPr>
        <p:sp>
          <p:nvSpPr>
            <p:cNvPr id="437" name="Google Shape;437;g3fb8140da24_1_72"/>
            <p:cNvSpPr/>
            <p:nvPr/>
          </p:nvSpPr>
          <p:spPr>
            <a:xfrm>
              <a:off x="457201" y="1737360"/>
              <a:ext cx="5063400" cy="2388000"/>
            </a:xfrm>
            <a:prstGeom prst="rect">
              <a:avLst/>
            </a:prstGeom>
            <a:solidFill>
              <a:srgbClr val="EEF2F5"/>
            </a:solidFill>
            <a:ln>
              <a:noFill/>
            </a:ln>
          </p:spPr>
          <p:txBody>
            <a:bodyPr anchorCtr="0" anchor="ctr" bIns="81800" lIns="81800" spcFirstLastPara="1" rIns="81800" wrap="square" tIns="818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g3fb8140da24_1_72"/>
            <p:cNvSpPr/>
            <p:nvPr/>
          </p:nvSpPr>
          <p:spPr>
            <a:xfrm>
              <a:off x="508059" y="1957706"/>
              <a:ext cx="4656600" cy="194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01820"/>
                </a:buClr>
                <a:buSzPts val="2505"/>
                <a:buFont typeface="Noto Sans TC"/>
                <a:buNone/>
              </a:pPr>
              <a:r>
                <a:rPr b="1" lang="en-US" sz="2000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查看即將舉辦的活動</a:t>
              </a:r>
              <a:r>
                <a:rPr b="1" i="0" lang="en-US" sz="2000" u="none" cap="none" strike="noStrike">
                  <a:solidFill>
                    <a:srgbClr val="10182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　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See upcoming events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5000"/>
                </a:lnSpc>
                <a:spcBef>
                  <a:spcPts val="179"/>
                </a:spcBef>
                <a:spcAft>
                  <a:spcPts val="0"/>
                </a:spcAft>
                <a:buClr>
                  <a:srgbClr val="5B6573"/>
                </a:buClr>
                <a:buSzPts val="2148"/>
                <a:buFont typeface="Noto Sans TC"/>
                <a:buNone/>
              </a:pPr>
              <a:r>
                <a:rPr lang="en-US" sz="20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最近有哪些活動即將舉行？</a:t>
              </a:r>
              <a:r>
                <a:rPr lang="en-US" sz="2000">
                  <a:solidFill>
                    <a:srgbClr val="5B6573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 </a:t>
              </a:r>
              <a:r>
                <a:rPr i="1" lang="en-US" sz="2000">
                  <a:solidFill>
                    <a:srgbClr val="1C78C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What events are coming up?</a:t>
              </a:r>
              <a:endPara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g3fb8140da24_1_1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3fb8140da24_1_1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3fb8140da24_1_19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g3fb8140da24_1_19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g3fb8140da24_1_198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工具 Tools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g3fb8140da24_1_198"/>
          <p:cNvSpPr/>
          <p:nvPr/>
        </p:nvSpPr>
        <p:spPr>
          <a:xfrm>
            <a:off x="99225" y="929577"/>
            <a:ext cx="10143300" cy="552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0" name="Google Shape;450;g3fb8140da24_1_198" title="截圖 2026-09-17 下午3.16.4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9875" y="1180348"/>
            <a:ext cx="10838717" cy="5387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g3fb8140da24_1_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g3fb8140da24_1_1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g3fb8140da24_1_1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g3fb8140da24_1_1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g3fb8140da24_1_184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技術堆疊 Tech Stack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g3fb8140da24_1_184"/>
          <p:cNvSpPr/>
          <p:nvPr/>
        </p:nvSpPr>
        <p:spPr>
          <a:xfrm>
            <a:off x="99225" y="929577"/>
            <a:ext cx="10143300" cy="552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2" name="Google Shape;462;g3fb8140da24_1_184" title="截圖 2026-09-17 下午3.04.5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46814" y="1046275"/>
            <a:ext cx="8698373" cy="546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g3fb8140da24_1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g3fb8140da24_1_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g3fb8140da24_1_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g3fb8140da24_1_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g3fb8140da24_1_52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AI4X MCP 主要架構（MCP 查詢）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g3fb8140da24_1_52"/>
          <p:cNvSpPr/>
          <p:nvPr/>
        </p:nvSpPr>
        <p:spPr>
          <a:xfrm>
            <a:off x="99225" y="773359"/>
            <a:ext cx="1127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AI4X MCP Main Architecture (MCP Query)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g3fb8140da24_1_52"/>
          <p:cNvSpPr/>
          <p:nvPr/>
        </p:nvSpPr>
        <p:spPr>
          <a:xfrm>
            <a:off x="99225" y="1103717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5" name="Google Shape;475;g3fb8140da24_1_52" title="截圖 2026-09-17 上午10.53.0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30850" y="1191541"/>
            <a:ext cx="9730304" cy="5425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g3fb8140da24_1_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g3fb8140da24_1_1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g3fb8140da24_1_1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g3fb8140da24_1_1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g3fb8140da24_1_170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資料同步（獨立流程）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g3fb8140da24_1_170"/>
          <p:cNvSpPr/>
          <p:nvPr/>
        </p:nvSpPr>
        <p:spPr>
          <a:xfrm>
            <a:off x="99225" y="773359"/>
            <a:ext cx="1127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Data Sync (Independent Flow)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g3fb8140da24_1_170"/>
          <p:cNvSpPr/>
          <p:nvPr/>
        </p:nvSpPr>
        <p:spPr>
          <a:xfrm>
            <a:off x="99225" y="1103717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8" name="Google Shape;488;g3fb8140da24_1_170" title="截圖 2026-09-17 上午10.56.14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9225" y="1567045"/>
            <a:ext cx="11887201" cy="4579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g3fb8140da24_1_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g3fb8140da24_1_1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g3fb8140da24_1_1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g3fb8140da24_1_1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g3fb8140da24_1_156" title="截圖 2026-09-17 上午9.30.09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92600" y="1243200"/>
            <a:ext cx="8121124" cy="5529552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3fb8140da24_1_156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MCP 為何重要</a:t>
            </a:r>
            <a:r>
              <a:rPr b="1" i="0" lang="en-US" sz="4500" u="none" cap="none" strike="noStrike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?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g3fb8140da24_1_156"/>
          <p:cNvSpPr/>
          <p:nvPr/>
        </p:nvSpPr>
        <p:spPr>
          <a:xfrm>
            <a:off x="99225" y="773359"/>
            <a:ext cx="112773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8C0"/>
              </a:buClr>
              <a:buSzPts val="2000"/>
              <a:buFont typeface="Noto Sans TC"/>
              <a:buNone/>
            </a:pPr>
            <a:r>
              <a:rPr i="1" lang="en-US" sz="2000">
                <a:solidFill>
                  <a:srgbClr val="1C78C0"/>
                </a:solidFill>
                <a:latin typeface="Noto Sans TC"/>
                <a:ea typeface="Noto Sans TC"/>
                <a:cs typeface="Noto Sans TC"/>
                <a:sym typeface="Noto Sans TC"/>
              </a:rPr>
              <a:t>Why MCP matters?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g3fb8140da24_1_156"/>
          <p:cNvSpPr/>
          <p:nvPr/>
        </p:nvSpPr>
        <p:spPr>
          <a:xfrm>
            <a:off x="99225" y="1103717"/>
            <a:ext cx="11277300" cy="237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g3fb8140da24_1_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g3fb8140da24_1_1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g3fb8140da24_1_1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g3fb8140da24_1_1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g3fb8140da24_1_118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NTPU AI4X MCP Playground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g3fb8140da24_1_118"/>
          <p:cNvSpPr/>
          <p:nvPr/>
        </p:nvSpPr>
        <p:spPr>
          <a:xfrm>
            <a:off x="99225" y="929577"/>
            <a:ext cx="10143300" cy="552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3" name="Google Shape;513;g3fb8140da24_1_118" title="截圖 2026-09-17 上午10.20.5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5463" y="1118300"/>
            <a:ext cx="10544824" cy="5267251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g3fb8140da24_1_118"/>
          <p:cNvSpPr txBox="1"/>
          <p:nvPr/>
        </p:nvSpPr>
        <p:spPr>
          <a:xfrm>
            <a:off x="2972400" y="6298925"/>
            <a:ext cx="6247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u="sng">
                <a:solidFill>
                  <a:schemeClr val="hlink"/>
                </a:solidFill>
                <a:hlinkClick r:id="rId8"/>
              </a:rPr>
              <a:t>https://ai4x.mcp.ntpu.ai/playground/</a:t>
            </a:r>
            <a:endParaRPr sz="19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g3fb8140da24_1_2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g3fb8140da24_1_2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g3fb8140da24_1_2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g3fb8140da24_1_2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g3fb8140da24_1_282"/>
          <p:cNvSpPr/>
          <p:nvPr/>
        </p:nvSpPr>
        <p:spPr>
          <a:xfrm>
            <a:off x="99225" y="137550"/>
            <a:ext cx="112773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528E"/>
              </a:buClr>
              <a:buSzPts val="4800"/>
              <a:buFont typeface="Noto Sans TC"/>
              <a:buNone/>
            </a:pPr>
            <a:r>
              <a:rPr b="1" lang="en-US" sz="4500">
                <a:solidFill>
                  <a:srgbClr val="22528E"/>
                </a:solidFill>
                <a:latin typeface="Noto Sans TC"/>
                <a:ea typeface="Noto Sans TC"/>
                <a:cs typeface="Noto Sans TC"/>
                <a:sym typeface="Noto Sans TC"/>
              </a:rPr>
              <a:t>AI4X MCP Demo</a:t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g3fb8140da24_1_282"/>
          <p:cNvSpPr/>
          <p:nvPr/>
        </p:nvSpPr>
        <p:spPr>
          <a:xfrm>
            <a:off x="99225" y="796046"/>
            <a:ext cx="10143300" cy="39000"/>
          </a:xfrm>
          <a:prstGeom prst="rect">
            <a:avLst/>
          </a:prstGeom>
          <a:solidFill>
            <a:srgbClr val="B7C0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6" name="Google Shape;526;g3fb8140da24_1_282" title="NAPAI AI4X Demo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84750" y="975755"/>
            <a:ext cx="8100976" cy="5499225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g3fb8140da24_1_282"/>
          <p:cNvSpPr txBox="1"/>
          <p:nvPr/>
        </p:nvSpPr>
        <p:spPr>
          <a:xfrm>
            <a:off x="839000" y="6399250"/>
            <a:ext cx="10670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u="sng">
                <a:solidFill>
                  <a:schemeClr val="hlink"/>
                </a:solidFill>
                <a:hlinkClick r:id="rId9"/>
              </a:rPr>
              <a:t>https://drive.google.com/file/d/15iaLqbax6O3N4xeKT4866_CZ1TpzMsPh/view?resourcekey</a:t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409f583d9de_0_212"/>
          <p:cNvSpPr txBox="1"/>
          <p:nvPr>
            <p:ph type="ctrTitle"/>
          </p:nvPr>
        </p:nvSpPr>
        <p:spPr>
          <a:xfrm>
            <a:off x="259921" y="444858"/>
            <a:ext cx="11672100" cy="213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8135"/>
              </a:buClr>
              <a:buSzPts val="5400"/>
              <a:buFont typeface="Noto Sans TC"/>
              <a:buNone/>
            </a:pPr>
            <a:r>
              <a:rPr lang="en-US" sz="5400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  <a:t>NAPAI Agentic AI</a:t>
            </a:r>
            <a:br>
              <a:rPr lang="en-US" sz="5400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</a:br>
            <a:r>
              <a:rPr lang="en-US" sz="5400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  <a:t>增能工作坊</a:t>
            </a:r>
            <a:br>
              <a:rPr lang="en-US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</a:br>
            <a:r>
              <a:rPr lang="en-US" sz="2000">
                <a:solidFill>
                  <a:srgbClr val="538135"/>
                </a:solidFill>
                <a:latin typeface="Noto Sans TC"/>
                <a:ea typeface="Noto Sans TC"/>
                <a:cs typeface="Noto Sans TC"/>
                <a:sym typeface="Noto Sans TC"/>
              </a:rPr>
              <a:t>(NAPAI Agentic AI Workshop)</a:t>
            </a:r>
            <a:endParaRPr/>
          </a:p>
        </p:txBody>
      </p:sp>
      <p:sp>
        <p:nvSpPr>
          <p:cNvPr id="533" name="Google Shape;533;g409f583d9de_0_212"/>
          <p:cNvSpPr txBox="1"/>
          <p:nvPr>
            <p:ph idx="12" type="sldNum"/>
          </p:nvPr>
        </p:nvSpPr>
        <p:spPr>
          <a:xfrm>
            <a:off x="9448800" y="6492875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4" name="Google Shape;534;g409f583d9de_0_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29194" y="137553"/>
            <a:ext cx="962066" cy="620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g409f583d9de_0_2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28086" y="811230"/>
            <a:ext cx="964282" cy="235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g409f583d9de_0_2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3515" y="1086789"/>
            <a:ext cx="964282" cy="327856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g409f583d9de_0_212"/>
          <p:cNvSpPr txBox="1"/>
          <p:nvPr/>
        </p:nvSpPr>
        <p:spPr>
          <a:xfrm>
            <a:off x="2384925" y="130400"/>
            <a:ext cx="781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前瞻AI人培-智慧代理及實體AI課程推動計畫</a:t>
            </a:r>
            <a:endParaRPr/>
          </a:p>
        </p:txBody>
      </p:sp>
      <p:pic>
        <p:nvPicPr>
          <p:cNvPr id="538" name="Google Shape;538;g409f583d9de_0_2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242662" y="137553"/>
            <a:ext cx="847324" cy="84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g409f583d9de_0_2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2014" y="59101"/>
            <a:ext cx="1979999" cy="7775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0" name="Google Shape;540;g409f583d9de_0_212"/>
          <p:cNvGrpSpPr/>
          <p:nvPr/>
        </p:nvGrpSpPr>
        <p:grpSpPr>
          <a:xfrm>
            <a:off x="596481" y="6147509"/>
            <a:ext cx="2871331" cy="637271"/>
            <a:chOff x="1205130" y="5494585"/>
            <a:chExt cx="2871331" cy="637271"/>
          </a:xfrm>
        </p:grpSpPr>
        <p:sp>
          <p:nvSpPr>
            <p:cNvPr id="541" name="Google Shape;541;g409f583d9de_0_212"/>
            <p:cNvSpPr txBox="1"/>
            <p:nvPr/>
          </p:nvSpPr>
          <p:spPr>
            <a:xfrm>
              <a:off x="1205130" y="5624462"/>
              <a:ext cx="1248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chemeClr val="dk1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主辦單位</a:t>
              </a:r>
              <a:endParaRPr/>
            </a:p>
          </p:txBody>
        </p:sp>
        <p:pic>
          <p:nvPicPr>
            <p:cNvPr id="542" name="Google Shape;542;g409f583d9de_0_21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53759" y="5494585"/>
              <a:ext cx="1622702" cy="6372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3" name="Google Shape;543;g409f583d9de_0_212"/>
          <p:cNvSpPr txBox="1"/>
          <p:nvPr/>
        </p:nvSpPr>
        <p:spPr>
          <a:xfrm>
            <a:off x="3741695" y="6277386"/>
            <a:ext cx="112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承辦單位</a:t>
            </a:r>
            <a:endParaRPr/>
          </a:p>
        </p:txBody>
      </p:sp>
      <p:pic>
        <p:nvPicPr>
          <p:cNvPr id="544" name="Google Shape;544;g409f583d9de_0_2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38247" y="6223254"/>
            <a:ext cx="2096946" cy="47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g409f583d9de_0_2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935192" y="6174607"/>
            <a:ext cx="2096944" cy="47706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g409f583d9de_0_212"/>
          <p:cNvSpPr txBox="1"/>
          <p:nvPr/>
        </p:nvSpPr>
        <p:spPr>
          <a:xfrm>
            <a:off x="521699" y="2559887"/>
            <a:ext cx="11148600" cy="35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18288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2200" u="non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計畫主持人：　　　  張嘉惠 教授 , 國立中央大學資訊工程學系</a:t>
            </a:r>
            <a:endParaRPr/>
          </a:p>
          <a:p>
            <a:pPr indent="0" lvl="0" marL="1828800" marR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2200" u="non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協同主持人：　　　  戴敏育 教授 , 國立臺北大學資訊管理研究所</a:t>
            </a:r>
            <a:endParaRPr/>
          </a:p>
          <a:p>
            <a:pPr indent="0" lvl="0" marL="1828800" marR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2200" u="non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　　　　　　　　　  胡敏君 教授 , 國立清華大學資訊工程學系</a:t>
            </a:r>
            <a:endParaRPr/>
          </a:p>
          <a:p>
            <a:pPr indent="0" lvl="0" marL="1828800" marR="0" rtl="0" algn="l">
              <a:lnSpc>
                <a:spcPct val="200000"/>
              </a:lnSpc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2200" u="none">
                <a:solidFill>
                  <a:schemeClr val="dk1"/>
                </a:solidFill>
                <a:latin typeface="Noto Sans TC"/>
                <a:ea typeface="Noto Sans TC"/>
                <a:cs typeface="Noto Sans TC"/>
                <a:sym typeface="Noto Sans TC"/>
              </a:rPr>
              <a:t>計畫助理：　　　       盧信廷　　　　　黃旗笙</a:t>
            </a:r>
            <a:endParaRPr b="1" sz="2200" u="none">
              <a:solidFill>
                <a:schemeClr val="dk1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547" name="Google Shape;547;g409f583d9de_0_2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216945" y="3503621"/>
            <a:ext cx="729000" cy="729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48" name="Google Shape;548;g409f583d9de_0_2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216945" y="5335679"/>
            <a:ext cx="729000" cy="729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49" name="Google Shape;549;g409f583d9de_0_212"/>
          <p:cNvPicPr preferRelativeResize="0"/>
          <p:nvPr/>
        </p:nvPicPr>
        <p:blipFill rotWithShape="1">
          <a:blip r:embed="rId12">
            <a:alphaModFix/>
          </a:blip>
          <a:srcRect b="24998" l="0" r="0" t="0"/>
          <a:stretch/>
        </p:blipFill>
        <p:spPr>
          <a:xfrm>
            <a:off x="6525169" y="5335679"/>
            <a:ext cx="729000" cy="729000"/>
          </a:xfrm>
          <a:prstGeom prst="ellipse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550" name="Google Shape;550;g409f583d9de_0_21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16945" y="4393338"/>
            <a:ext cx="729000" cy="729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1" name="Google Shape;551;g409f583d9de_0_21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216945" y="2613905"/>
            <a:ext cx="729000" cy="729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52" name="Google Shape;552;g409f583d9de_0_21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042979" y="6174607"/>
            <a:ext cx="2399366" cy="459307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g409f583d9de_0_212"/>
          <p:cNvSpPr/>
          <p:nvPr/>
        </p:nvSpPr>
        <p:spPr>
          <a:xfrm>
            <a:off x="99630" y="914874"/>
            <a:ext cx="2527200" cy="415500"/>
          </a:xfrm>
          <a:prstGeom prst="roundRect">
            <a:avLst>
              <a:gd fmla="val 50000" name="adj"/>
            </a:avLst>
          </a:prstGeom>
          <a:solidFill>
            <a:srgbClr val="FFC000"/>
          </a:solidFill>
          <a:ln cap="flat" cmpd="sng" w="19050">
            <a:solidFill>
              <a:srgbClr val="FFC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Q &amp; A</a:t>
            </a:r>
            <a:endParaRPr b="1" i="0" sz="2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2019-09-12T03:09:52Z</dcterms:created>
  <dc:creator>HCS</dc:creator>
</cp:coreProperties>
</file>